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32"/>
  </p:notesMasterIdLst>
  <p:sldIdLst>
    <p:sldId id="256" r:id="rId2"/>
    <p:sldId id="257" r:id="rId3"/>
    <p:sldId id="259" r:id="rId4"/>
    <p:sldId id="265" r:id="rId5"/>
    <p:sldId id="287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60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62B40-5E4E-4AF9-9412-25611D114187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4F39CE-EA61-467E-BDB0-654F89560430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1</a:t>
          </a:r>
          <a:endParaRPr lang="fr-FR" b="1" dirty="0"/>
        </a:p>
      </dgm:t>
    </dgm:pt>
    <dgm:pt modelId="{A347FEDD-F6F0-4A54-BC99-B3DED71A95C8}" type="parTrans" cxnId="{D30297E9-DF1E-49BE-BC13-9BCD54BE38CA}">
      <dgm:prSet/>
      <dgm:spPr/>
      <dgm:t>
        <a:bodyPr/>
        <a:lstStyle/>
        <a:p>
          <a:endParaRPr lang="fr-FR"/>
        </a:p>
      </dgm:t>
    </dgm:pt>
    <dgm:pt modelId="{5CBE0F2B-1E32-4876-9BC0-2559779BC24D}" type="sibTrans" cxnId="{D30297E9-DF1E-49BE-BC13-9BCD54BE38CA}">
      <dgm:prSet/>
      <dgm:spPr/>
      <dgm:t>
        <a:bodyPr/>
        <a:lstStyle/>
        <a:p>
          <a:endParaRPr lang="fr-FR"/>
        </a:p>
      </dgm:t>
    </dgm:pt>
    <dgm:pt modelId="{42302D92-1810-44D8-A938-9B4518050C5B}">
      <dgm:prSet phldrT="[Texte]" custT="1"/>
      <dgm:spPr/>
      <dgm:t>
        <a:bodyPr/>
        <a:lstStyle/>
        <a:p>
          <a:r>
            <a:rPr lang="fr-FR" sz="2600" b="1" dirty="0" smtClean="0"/>
            <a:t>Etat des lieux depuis 2011</a:t>
          </a:r>
          <a:endParaRPr lang="fr-FR" sz="2600" b="1" dirty="0"/>
        </a:p>
      </dgm:t>
    </dgm:pt>
    <dgm:pt modelId="{84E2C17C-C8E7-4341-BE29-4D6CB7527086}" type="parTrans" cxnId="{C34B0D92-B9ED-4268-AC88-56517A33AA76}">
      <dgm:prSet/>
      <dgm:spPr/>
      <dgm:t>
        <a:bodyPr/>
        <a:lstStyle/>
        <a:p>
          <a:endParaRPr lang="fr-FR"/>
        </a:p>
      </dgm:t>
    </dgm:pt>
    <dgm:pt modelId="{86479119-2B19-4186-9BF8-3B84F4C00DD8}" type="sibTrans" cxnId="{C34B0D92-B9ED-4268-AC88-56517A33AA76}">
      <dgm:prSet/>
      <dgm:spPr/>
      <dgm:t>
        <a:bodyPr/>
        <a:lstStyle/>
        <a:p>
          <a:endParaRPr lang="fr-FR"/>
        </a:p>
      </dgm:t>
    </dgm:pt>
    <dgm:pt modelId="{CA48B753-A5BE-48D4-8424-E73E23A6E73E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2</a:t>
          </a:r>
          <a:endParaRPr lang="fr-FR" b="1" dirty="0"/>
        </a:p>
      </dgm:t>
    </dgm:pt>
    <dgm:pt modelId="{BB4ADD75-915E-4767-9E1C-0F2436FF1880}" type="parTrans" cxnId="{5375F5A1-9A2E-413C-82EF-D4E0E2D05FD0}">
      <dgm:prSet/>
      <dgm:spPr/>
      <dgm:t>
        <a:bodyPr/>
        <a:lstStyle/>
        <a:p>
          <a:endParaRPr lang="fr-FR"/>
        </a:p>
      </dgm:t>
    </dgm:pt>
    <dgm:pt modelId="{72E08472-6E72-4D6C-BDF9-348DDB62038A}" type="sibTrans" cxnId="{5375F5A1-9A2E-413C-82EF-D4E0E2D05FD0}">
      <dgm:prSet/>
      <dgm:spPr/>
      <dgm:t>
        <a:bodyPr/>
        <a:lstStyle/>
        <a:p>
          <a:endParaRPr lang="fr-FR"/>
        </a:p>
      </dgm:t>
    </dgm:pt>
    <dgm:pt modelId="{EAEA1870-52D0-4473-A70F-74C0F13BAD70}">
      <dgm:prSet phldrT="[Texte]" custT="1"/>
      <dgm:spPr/>
      <dgm:t>
        <a:bodyPr/>
        <a:lstStyle/>
        <a:p>
          <a:r>
            <a:rPr lang="fr-FR" sz="2600" b="1" dirty="0" smtClean="0"/>
            <a:t>Problématique de la sécurisation du territoire</a:t>
          </a:r>
          <a:endParaRPr lang="fr-FR" sz="2600" b="1" dirty="0"/>
        </a:p>
      </dgm:t>
    </dgm:pt>
    <dgm:pt modelId="{DFA8632F-7E9F-4BCE-B241-F224004D5FB9}" type="parTrans" cxnId="{FC4B687B-838A-4C47-A9EB-DB4CCCE6B0EC}">
      <dgm:prSet/>
      <dgm:spPr/>
      <dgm:t>
        <a:bodyPr/>
        <a:lstStyle/>
        <a:p>
          <a:endParaRPr lang="fr-FR"/>
        </a:p>
      </dgm:t>
    </dgm:pt>
    <dgm:pt modelId="{1F915617-A45E-4FAE-8612-BAB61FE31DAD}" type="sibTrans" cxnId="{FC4B687B-838A-4C47-A9EB-DB4CCCE6B0EC}">
      <dgm:prSet/>
      <dgm:spPr/>
      <dgm:t>
        <a:bodyPr/>
        <a:lstStyle/>
        <a:p>
          <a:endParaRPr lang="fr-FR"/>
        </a:p>
      </dgm:t>
    </dgm:pt>
    <dgm:pt modelId="{331E2909-67C9-41A1-959D-E5051413C426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3</a:t>
          </a:r>
          <a:endParaRPr lang="fr-FR" b="1" dirty="0"/>
        </a:p>
      </dgm:t>
    </dgm:pt>
    <dgm:pt modelId="{FFF5CEBF-1399-46D9-8FCE-A171D68B621B}" type="parTrans" cxnId="{119E9D77-4BCB-4497-9C30-E378652B2A54}">
      <dgm:prSet/>
      <dgm:spPr/>
      <dgm:t>
        <a:bodyPr/>
        <a:lstStyle/>
        <a:p>
          <a:endParaRPr lang="fr-FR"/>
        </a:p>
      </dgm:t>
    </dgm:pt>
    <dgm:pt modelId="{5D5FC190-B2F6-4141-A151-2D2E657459A9}" type="sibTrans" cxnId="{119E9D77-4BCB-4497-9C30-E378652B2A54}">
      <dgm:prSet/>
      <dgm:spPr/>
      <dgm:t>
        <a:bodyPr/>
        <a:lstStyle/>
        <a:p>
          <a:endParaRPr lang="fr-FR"/>
        </a:p>
      </dgm:t>
    </dgm:pt>
    <dgm:pt modelId="{EF75BD5D-86B9-410D-AE8B-2F386FB5FE17}">
      <dgm:prSet phldrT="[Texte]"/>
      <dgm:spPr/>
      <dgm:t>
        <a:bodyPr/>
        <a:lstStyle/>
        <a:p>
          <a:r>
            <a:rPr lang="fr-FR" b="1" dirty="0" smtClean="0"/>
            <a:t>Principales réformes structurelles</a:t>
          </a:r>
          <a:endParaRPr lang="fr-FR" b="1" dirty="0"/>
        </a:p>
      </dgm:t>
    </dgm:pt>
    <dgm:pt modelId="{8C4D6A00-FE79-429B-B1AB-AE2DB0533CE8}" type="parTrans" cxnId="{EA66E077-65A0-48A2-BE07-993C4DE76E58}">
      <dgm:prSet/>
      <dgm:spPr/>
      <dgm:t>
        <a:bodyPr/>
        <a:lstStyle/>
        <a:p>
          <a:endParaRPr lang="fr-FR"/>
        </a:p>
      </dgm:t>
    </dgm:pt>
    <dgm:pt modelId="{88A27ECD-62FF-432F-B58B-7A64F22D6869}" type="sibTrans" cxnId="{EA66E077-65A0-48A2-BE07-993C4DE76E58}">
      <dgm:prSet/>
      <dgm:spPr/>
      <dgm:t>
        <a:bodyPr/>
        <a:lstStyle/>
        <a:p>
          <a:endParaRPr lang="fr-FR"/>
        </a:p>
      </dgm:t>
    </dgm:pt>
    <dgm:pt modelId="{D0A0C6D6-8967-413A-89A4-09564E88B106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6</a:t>
          </a:r>
          <a:endParaRPr lang="fr-FR" b="1" dirty="0"/>
        </a:p>
      </dgm:t>
    </dgm:pt>
    <dgm:pt modelId="{865C2BA8-7BB5-4009-8A90-8201A68E4607}" type="parTrans" cxnId="{3E467C6E-AFAC-4B71-AB2E-71955E8724B3}">
      <dgm:prSet/>
      <dgm:spPr/>
      <dgm:t>
        <a:bodyPr/>
        <a:lstStyle/>
        <a:p>
          <a:endParaRPr lang="fr-FR"/>
        </a:p>
      </dgm:t>
    </dgm:pt>
    <dgm:pt modelId="{C19A3FE9-1E63-4422-9E27-83725C12205A}" type="sibTrans" cxnId="{3E467C6E-AFAC-4B71-AB2E-71955E8724B3}">
      <dgm:prSet/>
      <dgm:spPr/>
      <dgm:t>
        <a:bodyPr/>
        <a:lstStyle/>
        <a:p>
          <a:endParaRPr lang="fr-FR"/>
        </a:p>
      </dgm:t>
    </dgm:pt>
    <dgm:pt modelId="{B7F03DB1-221D-4633-A3DF-E4FE1D63D956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4</a:t>
          </a:r>
          <a:endParaRPr lang="fr-FR" b="1" dirty="0"/>
        </a:p>
      </dgm:t>
    </dgm:pt>
    <dgm:pt modelId="{24D47C76-0F85-46F8-860A-E0076495C95C}" type="parTrans" cxnId="{DC0B1BE8-1E3C-4EE3-A3B2-1E95B8986102}">
      <dgm:prSet/>
      <dgm:spPr/>
      <dgm:t>
        <a:bodyPr/>
        <a:lstStyle/>
        <a:p>
          <a:endParaRPr lang="fr-FR"/>
        </a:p>
      </dgm:t>
    </dgm:pt>
    <dgm:pt modelId="{94ACA0CE-94F4-4877-8D73-D4BE09566B4D}" type="sibTrans" cxnId="{DC0B1BE8-1E3C-4EE3-A3B2-1E95B8986102}">
      <dgm:prSet/>
      <dgm:spPr/>
      <dgm:t>
        <a:bodyPr/>
        <a:lstStyle/>
        <a:p>
          <a:endParaRPr lang="fr-FR"/>
        </a:p>
      </dgm:t>
    </dgm:pt>
    <dgm:pt modelId="{D7B09CA8-EB7F-4C9A-9949-10FEB8B94CCF}">
      <dgm:prSet phldrT="[Texte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FR" b="1" dirty="0" smtClean="0"/>
            <a:t>5</a:t>
          </a:r>
          <a:endParaRPr lang="fr-FR" b="1" dirty="0"/>
        </a:p>
      </dgm:t>
    </dgm:pt>
    <dgm:pt modelId="{A0173F7B-3354-495E-8D78-5D3A4952D4D0}" type="parTrans" cxnId="{90E2D4B7-0481-4BE1-94FF-C369EF105843}">
      <dgm:prSet/>
      <dgm:spPr/>
      <dgm:t>
        <a:bodyPr/>
        <a:lstStyle/>
        <a:p>
          <a:endParaRPr lang="fr-FR"/>
        </a:p>
      </dgm:t>
    </dgm:pt>
    <dgm:pt modelId="{6CAC3DE8-0671-4592-90DE-5823007DCCD5}" type="sibTrans" cxnId="{90E2D4B7-0481-4BE1-94FF-C369EF105843}">
      <dgm:prSet/>
      <dgm:spPr/>
      <dgm:t>
        <a:bodyPr/>
        <a:lstStyle/>
        <a:p>
          <a:endParaRPr lang="fr-FR"/>
        </a:p>
      </dgm:t>
    </dgm:pt>
    <dgm:pt modelId="{D5B02CB4-F955-4148-A8E4-0E293FE7683F}">
      <dgm:prSet/>
      <dgm:spPr/>
      <dgm:t>
        <a:bodyPr/>
        <a:lstStyle/>
        <a:p>
          <a:r>
            <a:rPr lang="fr-FR" b="1" dirty="0" smtClean="0"/>
            <a:t>Principaux acquis</a:t>
          </a:r>
          <a:endParaRPr lang="fr-FR" b="1" dirty="0"/>
        </a:p>
      </dgm:t>
    </dgm:pt>
    <dgm:pt modelId="{FC83BEFA-0694-45C7-97BB-A3ACA7CFBF58}" type="parTrans" cxnId="{A3112A71-B6DC-4965-8F81-0924C6E80628}">
      <dgm:prSet/>
      <dgm:spPr/>
      <dgm:t>
        <a:bodyPr/>
        <a:lstStyle/>
        <a:p>
          <a:endParaRPr lang="fr-FR"/>
        </a:p>
      </dgm:t>
    </dgm:pt>
    <dgm:pt modelId="{3C7BE6A3-0A79-4CE2-8ED6-E7066F57F68A}" type="sibTrans" cxnId="{A3112A71-B6DC-4965-8F81-0924C6E80628}">
      <dgm:prSet/>
      <dgm:spPr/>
      <dgm:t>
        <a:bodyPr/>
        <a:lstStyle/>
        <a:p>
          <a:endParaRPr lang="fr-FR"/>
        </a:p>
      </dgm:t>
    </dgm:pt>
    <dgm:pt modelId="{E624366D-8F07-4B3F-9C0A-F21562734592}">
      <dgm:prSet/>
      <dgm:spPr/>
      <dgm:t>
        <a:bodyPr/>
        <a:lstStyle/>
        <a:p>
          <a:r>
            <a:rPr lang="fr-FR" b="1" dirty="0" smtClean="0"/>
            <a:t>Défi de la sécurisation des élections de 2015</a:t>
          </a:r>
          <a:endParaRPr lang="fr-FR" b="1" dirty="0"/>
        </a:p>
      </dgm:t>
    </dgm:pt>
    <dgm:pt modelId="{261F9183-503D-4D87-ABEB-CDC917AB0D62}" type="parTrans" cxnId="{F59B99EB-3287-4AE5-AC34-1958019677E5}">
      <dgm:prSet/>
      <dgm:spPr/>
      <dgm:t>
        <a:bodyPr/>
        <a:lstStyle/>
        <a:p>
          <a:endParaRPr lang="fr-FR"/>
        </a:p>
      </dgm:t>
    </dgm:pt>
    <dgm:pt modelId="{2083F0C1-89F6-4702-9504-98B7C0D2EDDA}" type="sibTrans" cxnId="{F59B99EB-3287-4AE5-AC34-1958019677E5}">
      <dgm:prSet/>
      <dgm:spPr/>
      <dgm:t>
        <a:bodyPr/>
        <a:lstStyle/>
        <a:p>
          <a:endParaRPr lang="fr-FR"/>
        </a:p>
      </dgm:t>
    </dgm:pt>
    <dgm:pt modelId="{7DC86AFA-9332-451A-93A9-E0651037C6C7}">
      <dgm:prSet/>
      <dgm:spPr/>
      <dgm:t>
        <a:bodyPr/>
        <a:lstStyle/>
        <a:p>
          <a:r>
            <a:rPr lang="fr-FR" b="1" dirty="0" smtClean="0"/>
            <a:t>Nouvelle organisation des Forces Armées</a:t>
          </a:r>
          <a:endParaRPr lang="fr-FR" b="1" dirty="0"/>
        </a:p>
      </dgm:t>
    </dgm:pt>
    <dgm:pt modelId="{0E226E4D-619F-4296-99DA-BDDD168EAC8E}" type="parTrans" cxnId="{AF9D88AB-476A-41AA-A159-F9756FB0C30A}">
      <dgm:prSet/>
      <dgm:spPr/>
      <dgm:t>
        <a:bodyPr/>
        <a:lstStyle/>
        <a:p>
          <a:endParaRPr lang="fr-FR"/>
        </a:p>
      </dgm:t>
    </dgm:pt>
    <dgm:pt modelId="{A2CCC30B-86D6-4DA6-8F5E-CED6A52348C0}" type="sibTrans" cxnId="{AF9D88AB-476A-41AA-A159-F9756FB0C30A}">
      <dgm:prSet/>
      <dgm:spPr/>
      <dgm:t>
        <a:bodyPr/>
        <a:lstStyle/>
        <a:p>
          <a:endParaRPr lang="fr-FR"/>
        </a:p>
      </dgm:t>
    </dgm:pt>
    <dgm:pt modelId="{EB4CDEA1-31EC-4D6C-BD9F-CDA41B64BA15}" type="pres">
      <dgm:prSet presAssocID="{6D362B40-5E4E-4AF9-9412-25611D1141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BD3060-159A-4394-AEF9-95A3C0DF4640}" type="pres">
      <dgm:prSet presAssocID="{404F39CE-EA61-467E-BDB0-654F89560430}" presName="composite" presStyleCnt="0"/>
      <dgm:spPr/>
    </dgm:pt>
    <dgm:pt modelId="{4C7B7EAD-F7C7-45E5-84D9-3CF179AC42AF}" type="pres">
      <dgm:prSet presAssocID="{404F39CE-EA61-467E-BDB0-654F8956043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3E6BBF-2E8A-472F-9D8A-A08C6368338C}" type="pres">
      <dgm:prSet presAssocID="{404F39CE-EA61-467E-BDB0-654F8956043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573476-5086-4268-A545-86E1FA07E4B2}" type="pres">
      <dgm:prSet presAssocID="{5CBE0F2B-1E32-4876-9BC0-2559779BC24D}" presName="sp" presStyleCnt="0"/>
      <dgm:spPr/>
    </dgm:pt>
    <dgm:pt modelId="{DBF2BA88-210E-4B3E-A35A-9F0F31E013FF}" type="pres">
      <dgm:prSet presAssocID="{CA48B753-A5BE-48D4-8424-E73E23A6E73E}" presName="composite" presStyleCnt="0"/>
      <dgm:spPr/>
    </dgm:pt>
    <dgm:pt modelId="{C9F3BCFB-38D4-4309-99B2-6C73BEEA66A7}" type="pres">
      <dgm:prSet presAssocID="{CA48B753-A5BE-48D4-8424-E73E23A6E73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6077EF-DE34-4A7F-9CE3-C133F701E241}" type="pres">
      <dgm:prSet presAssocID="{CA48B753-A5BE-48D4-8424-E73E23A6E73E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DC5D63-A292-4B96-B372-E4E724950B26}" type="pres">
      <dgm:prSet presAssocID="{72E08472-6E72-4D6C-BDF9-348DDB62038A}" presName="sp" presStyleCnt="0"/>
      <dgm:spPr/>
    </dgm:pt>
    <dgm:pt modelId="{ADE5824F-3C01-4C66-88EA-1468D6053B6B}" type="pres">
      <dgm:prSet presAssocID="{331E2909-67C9-41A1-959D-E5051413C426}" presName="composite" presStyleCnt="0"/>
      <dgm:spPr/>
    </dgm:pt>
    <dgm:pt modelId="{F0ED4C0D-A375-4B9F-AB00-56FF46518125}" type="pres">
      <dgm:prSet presAssocID="{331E2909-67C9-41A1-959D-E5051413C42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E903B9-2149-4FA8-8655-57FAA058E443}" type="pres">
      <dgm:prSet presAssocID="{331E2909-67C9-41A1-959D-E5051413C42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D303F4-54FA-4D85-ACD4-65BC034F2B06}" type="pres">
      <dgm:prSet presAssocID="{5D5FC190-B2F6-4141-A151-2D2E657459A9}" presName="sp" presStyleCnt="0"/>
      <dgm:spPr/>
    </dgm:pt>
    <dgm:pt modelId="{7CFAFA5E-A9BE-40E8-8530-04B5F1DEB3AB}" type="pres">
      <dgm:prSet presAssocID="{B7F03DB1-221D-4633-A3DF-E4FE1D63D956}" presName="composite" presStyleCnt="0"/>
      <dgm:spPr/>
    </dgm:pt>
    <dgm:pt modelId="{F2BFF9C5-9E88-4F1E-9066-747B026D8BF4}" type="pres">
      <dgm:prSet presAssocID="{B7F03DB1-221D-4633-A3DF-E4FE1D63D95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A3D031-3EB8-4637-8481-08F5756551F2}" type="pres">
      <dgm:prSet presAssocID="{B7F03DB1-221D-4633-A3DF-E4FE1D63D95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B754-92F7-4DA3-8223-64AB2AEA387C}" type="pres">
      <dgm:prSet presAssocID="{94ACA0CE-94F4-4877-8D73-D4BE09566B4D}" presName="sp" presStyleCnt="0"/>
      <dgm:spPr/>
    </dgm:pt>
    <dgm:pt modelId="{D1C4A215-C060-4AAB-B1E4-6F8BC3311341}" type="pres">
      <dgm:prSet presAssocID="{D7B09CA8-EB7F-4C9A-9949-10FEB8B94CCF}" presName="composite" presStyleCnt="0"/>
      <dgm:spPr/>
    </dgm:pt>
    <dgm:pt modelId="{6D94ADBE-3E12-4E16-BD49-992A3DAC15D1}" type="pres">
      <dgm:prSet presAssocID="{D7B09CA8-EB7F-4C9A-9949-10FEB8B94CC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8029D7-4A62-4120-A4CC-913A9BBE4D30}" type="pres">
      <dgm:prSet presAssocID="{D7B09CA8-EB7F-4C9A-9949-10FEB8B94CCF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F48EEF-734B-4846-8BD9-6C996D752D99}" type="pres">
      <dgm:prSet presAssocID="{6CAC3DE8-0671-4592-90DE-5823007DCCD5}" presName="sp" presStyleCnt="0"/>
      <dgm:spPr/>
    </dgm:pt>
    <dgm:pt modelId="{D4411F86-B1AE-49DA-8135-A9436392B22E}" type="pres">
      <dgm:prSet presAssocID="{D0A0C6D6-8967-413A-89A4-09564E88B106}" presName="composite" presStyleCnt="0"/>
      <dgm:spPr/>
    </dgm:pt>
    <dgm:pt modelId="{986FC2BD-F9EE-4A6C-83F1-ABDB98FEA55D}" type="pres">
      <dgm:prSet presAssocID="{D0A0C6D6-8967-413A-89A4-09564E88B10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8BE718-A1EB-4D56-8D28-C94482B9DE46}" type="pres">
      <dgm:prSet presAssocID="{D0A0C6D6-8967-413A-89A4-09564E88B10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00E11A-894A-44B6-B4BB-9833E1A63E98}" type="presOf" srcId="{EF75BD5D-86B9-410D-AE8B-2F386FB5FE17}" destId="{EEE903B9-2149-4FA8-8655-57FAA058E443}" srcOrd="0" destOrd="0" presId="urn:microsoft.com/office/officeart/2005/8/layout/chevron2"/>
    <dgm:cxn modelId="{90E2D4B7-0481-4BE1-94FF-C369EF105843}" srcId="{6D362B40-5E4E-4AF9-9412-25611D114187}" destId="{D7B09CA8-EB7F-4C9A-9949-10FEB8B94CCF}" srcOrd="4" destOrd="0" parTransId="{A0173F7B-3354-495E-8D78-5D3A4952D4D0}" sibTransId="{6CAC3DE8-0671-4592-90DE-5823007DCCD5}"/>
    <dgm:cxn modelId="{3CD54D24-E476-4CA7-A89D-1D5DFD606415}" type="presOf" srcId="{331E2909-67C9-41A1-959D-E5051413C426}" destId="{F0ED4C0D-A375-4B9F-AB00-56FF46518125}" srcOrd="0" destOrd="0" presId="urn:microsoft.com/office/officeart/2005/8/layout/chevron2"/>
    <dgm:cxn modelId="{D30297E9-DF1E-49BE-BC13-9BCD54BE38CA}" srcId="{6D362B40-5E4E-4AF9-9412-25611D114187}" destId="{404F39CE-EA61-467E-BDB0-654F89560430}" srcOrd="0" destOrd="0" parTransId="{A347FEDD-F6F0-4A54-BC99-B3DED71A95C8}" sibTransId="{5CBE0F2B-1E32-4876-9BC0-2559779BC24D}"/>
    <dgm:cxn modelId="{3E467C6E-AFAC-4B71-AB2E-71955E8724B3}" srcId="{6D362B40-5E4E-4AF9-9412-25611D114187}" destId="{D0A0C6D6-8967-413A-89A4-09564E88B106}" srcOrd="5" destOrd="0" parTransId="{865C2BA8-7BB5-4009-8A90-8201A68E4607}" sibTransId="{C19A3FE9-1E63-4422-9E27-83725C12205A}"/>
    <dgm:cxn modelId="{68E86B7C-5552-4F4D-A188-3F7507111931}" type="presOf" srcId="{7DC86AFA-9332-451A-93A9-E0651037C6C7}" destId="{4E8BE718-A1EB-4D56-8D28-C94482B9DE46}" srcOrd="0" destOrd="0" presId="urn:microsoft.com/office/officeart/2005/8/layout/chevron2"/>
    <dgm:cxn modelId="{633CB0EB-D375-4D8D-90BE-E8208BB4A532}" type="presOf" srcId="{D0A0C6D6-8967-413A-89A4-09564E88B106}" destId="{986FC2BD-F9EE-4A6C-83F1-ABDB98FEA55D}" srcOrd="0" destOrd="0" presId="urn:microsoft.com/office/officeart/2005/8/layout/chevron2"/>
    <dgm:cxn modelId="{119E9D77-4BCB-4497-9C30-E378652B2A54}" srcId="{6D362B40-5E4E-4AF9-9412-25611D114187}" destId="{331E2909-67C9-41A1-959D-E5051413C426}" srcOrd="2" destOrd="0" parTransId="{FFF5CEBF-1399-46D9-8FCE-A171D68B621B}" sibTransId="{5D5FC190-B2F6-4141-A151-2D2E657459A9}"/>
    <dgm:cxn modelId="{AF9D88AB-476A-41AA-A159-F9756FB0C30A}" srcId="{D0A0C6D6-8967-413A-89A4-09564E88B106}" destId="{7DC86AFA-9332-451A-93A9-E0651037C6C7}" srcOrd="0" destOrd="0" parTransId="{0E226E4D-619F-4296-99DA-BDDD168EAC8E}" sibTransId="{A2CCC30B-86D6-4DA6-8F5E-CED6A52348C0}"/>
    <dgm:cxn modelId="{2A6BC484-E838-4076-A95F-414AE4EA7345}" type="presOf" srcId="{D5B02CB4-F955-4148-A8E4-0E293FE7683F}" destId="{63A3D031-3EB8-4637-8481-08F5756551F2}" srcOrd="0" destOrd="0" presId="urn:microsoft.com/office/officeart/2005/8/layout/chevron2"/>
    <dgm:cxn modelId="{5375F5A1-9A2E-413C-82EF-D4E0E2D05FD0}" srcId="{6D362B40-5E4E-4AF9-9412-25611D114187}" destId="{CA48B753-A5BE-48D4-8424-E73E23A6E73E}" srcOrd="1" destOrd="0" parTransId="{BB4ADD75-915E-4767-9E1C-0F2436FF1880}" sibTransId="{72E08472-6E72-4D6C-BDF9-348DDB62038A}"/>
    <dgm:cxn modelId="{C34B0D92-B9ED-4268-AC88-56517A33AA76}" srcId="{404F39CE-EA61-467E-BDB0-654F89560430}" destId="{42302D92-1810-44D8-A938-9B4518050C5B}" srcOrd="0" destOrd="0" parTransId="{84E2C17C-C8E7-4341-BE29-4D6CB7527086}" sibTransId="{86479119-2B19-4186-9BF8-3B84F4C00DD8}"/>
    <dgm:cxn modelId="{CEFE89B1-AF11-471E-844C-CDE61D392FE0}" type="presOf" srcId="{404F39CE-EA61-467E-BDB0-654F89560430}" destId="{4C7B7EAD-F7C7-45E5-84D9-3CF179AC42AF}" srcOrd="0" destOrd="0" presId="urn:microsoft.com/office/officeart/2005/8/layout/chevron2"/>
    <dgm:cxn modelId="{AA72F374-15D3-4344-991D-E988DD755EB8}" type="presOf" srcId="{42302D92-1810-44D8-A938-9B4518050C5B}" destId="{E13E6BBF-2E8A-472F-9D8A-A08C6368338C}" srcOrd="0" destOrd="0" presId="urn:microsoft.com/office/officeart/2005/8/layout/chevron2"/>
    <dgm:cxn modelId="{B45888F9-D8E1-4B41-9447-60DCAAE4F6D8}" type="presOf" srcId="{B7F03DB1-221D-4633-A3DF-E4FE1D63D956}" destId="{F2BFF9C5-9E88-4F1E-9066-747B026D8BF4}" srcOrd="0" destOrd="0" presId="urn:microsoft.com/office/officeart/2005/8/layout/chevron2"/>
    <dgm:cxn modelId="{F59B99EB-3287-4AE5-AC34-1958019677E5}" srcId="{D7B09CA8-EB7F-4C9A-9949-10FEB8B94CCF}" destId="{E624366D-8F07-4B3F-9C0A-F21562734592}" srcOrd="0" destOrd="0" parTransId="{261F9183-503D-4D87-ABEB-CDC917AB0D62}" sibTransId="{2083F0C1-89F6-4702-9504-98B7C0D2EDDA}"/>
    <dgm:cxn modelId="{BDCC4A3D-F3FA-4112-9958-57BE6592E225}" type="presOf" srcId="{6D362B40-5E4E-4AF9-9412-25611D114187}" destId="{EB4CDEA1-31EC-4D6C-BD9F-CDA41B64BA15}" srcOrd="0" destOrd="0" presId="urn:microsoft.com/office/officeart/2005/8/layout/chevron2"/>
    <dgm:cxn modelId="{C1682702-CD9F-4702-9342-4C944B560700}" type="presOf" srcId="{EAEA1870-52D0-4473-A70F-74C0F13BAD70}" destId="{4F6077EF-DE34-4A7F-9CE3-C133F701E241}" srcOrd="0" destOrd="0" presId="urn:microsoft.com/office/officeart/2005/8/layout/chevron2"/>
    <dgm:cxn modelId="{FC4B687B-838A-4C47-A9EB-DB4CCCE6B0EC}" srcId="{CA48B753-A5BE-48D4-8424-E73E23A6E73E}" destId="{EAEA1870-52D0-4473-A70F-74C0F13BAD70}" srcOrd="0" destOrd="0" parTransId="{DFA8632F-7E9F-4BCE-B241-F224004D5FB9}" sibTransId="{1F915617-A45E-4FAE-8612-BAB61FE31DAD}"/>
    <dgm:cxn modelId="{0954C643-04CA-417A-870E-44C7C43C86CF}" type="presOf" srcId="{E624366D-8F07-4B3F-9C0A-F21562734592}" destId="{4A8029D7-4A62-4120-A4CC-913A9BBE4D30}" srcOrd="0" destOrd="0" presId="urn:microsoft.com/office/officeart/2005/8/layout/chevron2"/>
    <dgm:cxn modelId="{1BAF39C8-1809-461D-AC22-AB955C154659}" type="presOf" srcId="{CA48B753-A5BE-48D4-8424-E73E23A6E73E}" destId="{C9F3BCFB-38D4-4309-99B2-6C73BEEA66A7}" srcOrd="0" destOrd="0" presId="urn:microsoft.com/office/officeart/2005/8/layout/chevron2"/>
    <dgm:cxn modelId="{DC0B1BE8-1E3C-4EE3-A3B2-1E95B8986102}" srcId="{6D362B40-5E4E-4AF9-9412-25611D114187}" destId="{B7F03DB1-221D-4633-A3DF-E4FE1D63D956}" srcOrd="3" destOrd="0" parTransId="{24D47C76-0F85-46F8-860A-E0076495C95C}" sibTransId="{94ACA0CE-94F4-4877-8D73-D4BE09566B4D}"/>
    <dgm:cxn modelId="{EA66E077-65A0-48A2-BE07-993C4DE76E58}" srcId="{331E2909-67C9-41A1-959D-E5051413C426}" destId="{EF75BD5D-86B9-410D-AE8B-2F386FB5FE17}" srcOrd="0" destOrd="0" parTransId="{8C4D6A00-FE79-429B-B1AB-AE2DB0533CE8}" sibTransId="{88A27ECD-62FF-432F-B58B-7A64F22D6869}"/>
    <dgm:cxn modelId="{A3112A71-B6DC-4965-8F81-0924C6E80628}" srcId="{B7F03DB1-221D-4633-A3DF-E4FE1D63D956}" destId="{D5B02CB4-F955-4148-A8E4-0E293FE7683F}" srcOrd="0" destOrd="0" parTransId="{FC83BEFA-0694-45C7-97BB-A3ACA7CFBF58}" sibTransId="{3C7BE6A3-0A79-4CE2-8ED6-E7066F57F68A}"/>
    <dgm:cxn modelId="{E2B62749-4E59-4AE3-B297-4AF172C22F44}" type="presOf" srcId="{D7B09CA8-EB7F-4C9A-9949-10FEB8B94CCF}" destId="{6D94ADBE-3E12-4E16-BD49-992A3DAC15D1}" srcOrd="0" destOrd="0" presId="urn:microsoft.com/office/officeart/2005/8/layout/chevron2"/>
    <dgm:cxn modelId="{A5D3AFCE-871C-4022-89CB-33053F28B678}" type="presParOf" srcId="{EB4CDEA1-31EC-4D6C-BD9F-CDA41B64BA15}" destId="{66BD3060-159A-4394-AEF9-95A3C0DF4640}" srcOrd="0" destOrd="0" presId="urn:microsoft.com/office/officeart/2005/8/layout/chevron2"/>
    <dgm:cxn modelId="{5CCC37AA-C524-4377-8436-F3CAE150ACEA}" type="presParOf" srcId="{66BD3060-159A-4394-AEF9-95A3C0DF4640}" destId="{4C7B7EAD-F7C7-45E5-84D9-3CF179AC42AF}" srcOrd="0" destOrd="0" presId="urn:microsoft.com/office/officeart/2005/8/layout/chevron2"/>
    <dgm:cxn modelId="{506EA71B-ECD4-4DD8-957C-81B8DBF2ABFD}" type="presParOf" srcId="{66BD3060-159A-4394-AEF9-95A3C0DF4640}" destId="{E13E6BBF-2E8A-472F-9D8A-A08C6368338C}" srcOrd="1" destOrd="0" presId="urn:microsoft.com/office/officeart/2005/8/layout/chevron2"/>
    <dgm:cxn modelId="{405D574A-DC47-41A1-A529-7007CE60EFAF}" type="presParOf" srcId="{EB4CDEA1-31EC-4D6C-BD9F-CDA41B64BA15}" destId="{40573476-5086-4268-A545-86E1FA07E4B2}" srcOrd="1" destOrd="0" presId="urn:microsoft.com/office/officeart/2005/8/layout/chevron2"/>
    <dgm:cxn modelId="{711BDD06-9B1C-48A3-8B93-28C8157BEEDF}" type="presParOf" srcId="{EB4CDEA1-31EC-4D6C-BD9F-CDA41B64BA15}" destId="{DBF2BA88-210E-4B3E-A35A-9F0F31E013FF}" srcOrd="2" destOrd="0" presId="urn:microsoft.com/office/officeart/2005/8/layout/chevron2"/>
    <dgm:cxn modelId="{B9725994-0451-4ED3-8EBA-331F235C4136}" type="presParOf" srcId="{DBF2BA88-210E-4B3E-A35A-9F0F31E013FF}" destId="{C9F3BCFB-38D4-4309-99B2-6C73BEEA66A7}" srcOrd="0" destOrd="0" presId="urn:microsoft.com/office/officeart/2005/8/layout/chevron2"/>
    <dgm:cxn modelId="{656D1711-11AA-44CD-8DB1-5B37F5817FB8}" type="presParOf" srcId="{DBF2BA88-210E-4B3E-A35A-9F0F31E013FF}" destId="{4F6077EF-DE34-4A7F-9CE3-C133F701E241}" srcOrd="1" destOrd="0" presId="urn:microsoft.com/office/officeart/2005/8/layout/chevron2"/>
    <dgm:cxn modelId="{9CD0489D-CD3D-4C16-A7DB-6F0000B0C27A}" type="presParOf" srcId="{EB4CDEA1-31EC-4D6C-BD9F-CDA41B64BA15}" destId="{7CDC5D63-A292-4B96-B372-E4E724950B26}" srcOrd="3" destOrd="0" presId="urn:microsoft.com/office/officeart/2005/8/layout/chevron2"/>
    <dgm:cxn modelId="{714C4B43-C47A-45F0-AE8E-B35E6186B36E}" type="presParOf" srcId="{EB4CDEA1-31EC-4D6C-BD9F-CDA41B64BA15}" destId="{ADE5824F-3C01-4C66-88EA-1468D6053B6B}" srcOrd="4" destOrd="0" presId="urn:microsoft.com/office/officeart/2005/8/layout/chevron2"/>
    <dgm:cxn modelId="{2729C6E1-1BCC-4ABC-86D7-4858EC8C895D}" type="presParOf" srcId="{ADE5824F-3C01-4C66-88EA-1468D6053B6B}" destId="{F0ED4C0D-A375-4B9F-AB00-56FF46518125}" srcOrd="0" destOrd="0" presId="urn:microsoft.com/office/officeart/2005/8/layout/chevron2"/>
    <dgm:cxn modelId="{09F7F6AA-CCA8-4D99-B617-036F2459CE0B}" type="presParOf" srcId="{ADE5824F-3C01-4C66-88EA-1468D6053B6B}" destId="{EEE903B9-2149-4FA8-8655-57FAA058E443}" srcOrd="1" destOrd="0" presId="urn:microsoft.com/office/officeart/2005/8/layout/chevron2"/>
    <dgm:cxn modelId="{64E15465-6E78-4DA0-95DB-A14E3CB55EAF}" type="presParOf" srcId="{EB4CDEA1-31EC-4D6C-BD9F-CDA41B64BA15}" destId="{50D303F4-54FA-4D85-ACD4-65BC034F2B06}" srcOrd="5" destOrd="0" presId="urn:microsoft.com/office/officeart/2005/8/layout/chevron2"/>
    <dgm:cxn modelId="{E8407BF9-7C7F-42FE-A384-AC567765008D}" type="presParOf" srcId="{EB4CDEA1-31EC-4D6C-BD9F-CDA41B64BA15}" destId="{7CFAFA5E-A9BE-40E8-8530-04B5F1DEB3AB}" srcOrd="6" destOrd="0" presId="urn:microsoft.com/office/officeart/2005/8/layout/chevron2"/>
    <dgm:cxn modelId="{2F39AC4A-E2FC-4369-AB01-57F4F9E4D1B3}" type="presParOf" srcId="{7CFAFA5E-A9BE-40E8-8530-04B5F1DEB3AB}" destId="{F2BFF9C5-9E88-4F1E-9066-747B026D8BF4}" srcOrd="0" destOrd="0" presId="urn:microsoft.com/office/officeart/2005/8/layout/chevron2"/>
    <dgm:cxn modelId="{E82DE56C-7221-4F21-A105-78442FC392BF}" type="presParOf" srcId="{7CFAFA5E-A9BE-40E8-8530-04B5F1DEB3AB}" destId="{63A3D031-3EB8-4637-8481-08F5756551F2}" srcOrd="1" destOrd="0" presId="urn:microsoft.com/office/officeart/2005/8/layout/chevron2"/>
    <dgm:cxn modelId="{CCDD6816-05A0-4418-AC44-C320DD9C0CCC}" type="presParOf" srcId="{EB4CDEA1-31EC-4D6C-BD9F-CDA41B64BA15}" destId="{4424B754-92F7-4DA3-8223-64AB2AEA387C}" srcOrd="7" destOrd="0" presId="urn:microsoft.com/office/officeart/2005/8/layout/chevron2"/>
    <dgm:cxn modelId="{397E51A7-ACE1-491B-9F66-119F586DE757}" type="presParOf" srcId="{EB4CDEA1-31EC-4D6C-BD9F-CDA41B64BA15}" destId="{D1C4A215-C060-4AAB-B1E4-6F8BC3311341}" srcOrd="8" destOrd="0" presId="urn:microsoft.com/office/officeart/2005/8/layout/chevron2"/>
    <dgm:cxn modelId="{763D3A60-4059-4C06-AB19-1CBDF607C171}" type="presParOf" srcId="{D1C4A215-C060-4AAB-B1E4-6F8BC3311341}" destId="{6D94ADBE-3E12-4E16-BD49-992A3DAC15D1}" srcOrd="0" destOrd="0" presId="urn:microsoft.com/office/officeart/2005/8/layout/chevron2"/>
    <dgm:cxn modelId="{27534434-1665-4E50-8793-D23F8713E979}" type="presParOf" srcId="{D1C4A215-C060-4AAB-B1E4-6F8BC3311341}" destId="{4A8029D7-4A62-4120-A4CC-913A9BBE4D30}" srcOrd="1" destOrd="0" presId="urn:microsoft.com/office/officeart/2005/8/layout/chevron2"/>
    <dgm:cxn modelId="{65EAF5FA-A0B8-4C3B-956C-5C353C30ED4A}" type="presParOf" srcId="{EB4CDEA1-31EC-4D6C-BD9F-CDA41B64BA15}" destId="{3FF48EEF-734B-4846-8BD9-6C996D752D99}" srcOrd="9" destOrd="0" presId="urn:microsoft.com/office/officeart/2005/8/layout/chevron2"/>
    <dgm:cxn modelId="{AA41DBB3-B84D-411D-B343-5CC37747C977}" type="presParOf" srcId="{EB4CDEA1-31EC-4D6C-BD9F-CDA41B64BA15}" destId="{D4411F86-B1AE-49DA-8135-A9436392B22E}" srcOrd="10" destOrd="0" presId="urn:microsoft.com/office/officeart/2005/8/layout/chevron2"/>
    <dgm:cxn modelId="{7457117D-ED92-4DDA-B626-FB48643772C0}" type="presParOf" srcId="{D4411F86-B1AE-49DA-8135-A9436392B22E}" destId="{986FC2BD-F9EE-4A6C-83F1-ABDB98FEA55D}" srcOrd="0" destOrd="0" presId="urn:microsoft.com/office/officeart/2005/8/layout/chevron2"/>
    <dgm:cxn modelId="{D01750B2-7AC8-4081-A289-3B1BEA7DECBA}" type="presParOf" srcId="{D4411F86-B1AE-49DA-8135-A9436392B22E}" destId="{4E8BE718-A1EB-4D56-8D28-C94482B9DE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97D93-F816-4922-8139-A39545682079}" type="datetimeFigureOut">
              <a:rPr lang="fr-FR" smtClean="0"/>
              <a:pPr/>
              <a:t>27/03/2015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4A33C-101A-4B5B-A3D8-8DFF519EBB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54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8986-6FA8-4C8E-82A5-FE526DC619D0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40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2181-6976-4995-A6E2-17E2AEC11873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4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D4D-5475-45CA-9075-0D814B240290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7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4DFE-0D85-4022-BDE2-2B485D8F8696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47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4AFE-388D-4EA6-97E5-8DDAB581E024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22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2CC2-77D8-4C10-B661-9A19934A097C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6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97F3-7E2F-4385-930C-ED422E872D61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56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7918-3D58-479C-A6E3-E03F5E257A5B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3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2CAB-2D3E-473A-A5A1-BF799C135ED9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97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F6D0-0878-40B8-B2F7-9414AAA20150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D7EF-062A-489B-BBC7-6BBB7D27EA3E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21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3A2C-A094-4E7E-9A2A-A3A5625F22B0}" type="datetime1">
              <a:rPr lang="fr-FR" smtClean="0"/>
              <a:pPr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E645-6B80-483C-80CB-689FD6DE10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Carte%20de%20CI.ppt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IGIS%20v%20du%2025%2003%202015.ppt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576063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Edwardian Script ITC" panose="030303020407070D0804" pitchFamily="66" charset="0"/>
              </a:rPr>
              <a:t/>
            </a:r>
            <a:br>
              <a:rPr lang="fr-FR" sz="3600" b="1" dirty="0" smtClean="0">
                <a:latin typeface="Edwardian Script ITC" panose="030303020407070D0804" pitchFamily="66" charset="0"/>
              </a:rPr>
            </a:br>
            <a:r>
              <a:rPr lang="fr-FR" sz="4000" b="1" dirty="0" smtClean="0">
                <a:latin typeface="Edwardian Script ITC" panose="030303020407070D0804" pitchFamily="66" charset="0"/>
              </a:rPr>
              <a:t>« Les rendez-vous du Gouvernement »</a:t>
            </a:r>
            <a:br>
              <a:rPr lang="fr-FR" sz="4000" b="1" dirty="0" smtClean="0">
                <a:latin typeface="Edwardian Script ITC" panose="030303020407070D0804" pitchFamily="66" charset="0"/>
              </a:rPr>
            </a:br>
            <a:endParaRPr lang="fr-FR" sz="3600" b="1" dirty="0">
              <a:latin typeface="Edwardian Script ITC" panose="030303020407070D08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334397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Edwardian Script ITC" panose="030303020407070D0804" pitchFamily="66" charset="0"/>
              </a:rPr>
              <a:t>République de Côte d’Ivoire</a:t>
            </a:r>
          </a:p>
          <a:p>
            <a:pPr algn="ctr"/>
            <a:r>
              <a:rPr lang="fr-FR" sz="1400" b="1" dirty="0">
                <a:latin typeface="+mj-lt"/>
              </a:rPr>
              <a:t>-</a:t>
            </a:r>
            <a:r>
              <a:rPr lang="fr-FR" sz="1400" b="1" dirty="0" smtClean="0">
                <a:latin typeface="+mj-lt"/>
              </a:rPr>
              <a:t>-----------------------------</a:t>
            </a:r>
            <a:endParaRPr lang="fr-FR" sz="4400" b="1" dirty="0" smtClean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224136" cy="10807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274068" cy="91670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949202"/>
            <a:ext cx="1905000" cy="10477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23529" y="538599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ndara" panose="020E0502030303020204" pitchFamily="34" charset="0"/>
              </a:rPr>
              <a:t>Monsieur Paul Koffi </a:t>
            </a:r>
            <a:r>
              <a:rPr lang="fr-FR" dirty="0" err="1" smtClean="0">
                <a:latin typeface="Candara" panose="020E0502030303020204" pitchFamily="34" charset="0"/>
              </a:rPr>
              <a:t>KOFFI</a:t>
            </a:r>
            <a:endParaRPr lang="fr-FR" dirty="0" smtClean="0">
              <a:latin typeface="Candara" panose="020E0502030303020204" pitchFamily="34" charset="0"/>
            </a:endParaRPr>
          </a:p>
          <a:p>
            <a:r>
              <a:rPr lang="fr-FR" dirty="0" smtClean="0">
                <a:latin typeface="Candara" panose="020E0502030303020204" pitchFamily="34" charset="0"/>
              </a:rPr>
              <a:t>Ministre auprès du Président de la République, </a:t>
            </a:r>
          </a:p>
          <a:p>
            <a:r>
              <a:rPr lang="fr-FR" dirty="0" smtClean="0">
                <a:latin typeface="Candara" panose="020E0502030303020204" pitchFamily="34" charset="0"/>
              </a:rPr>
              <a:t>chargé de la Défense</a:t>
            </a:r>
            <a:endParaRPr lang="fr-FR" dirty="0">
              <a:latin typeface="Candara" panose="020E0502030303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358753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latin typeface="Candara" panose="020E0502030303020204" pitchFamily="34" charset="0"/>
              </a:rPr>
              <a:t>Thème</a:t>
            </a:r>
            <a:r>
              <a:rPr lang="fr-FR" sz="3200" b="1" dirty="0" smtClean="0">
                <a:latin typeface="Candara" panose="020E0502030303020204" pitchFamily="34" charset="0"/>
              </a:rPr>
              <a:t>: </a:t>
            </a:r>
            <a:r>
              <a:rPr lang="fr-FR" sz="3200" b="1" i="1" dirty="0" smtClean="0">
                <a:latin typeface="Candara" panose="020E0502030303020204" pitchFamily="34" charset="0"/>
              </a:rPr>
              <a:t>Le défi de la reconstruction d’une Armée Républicaine en Côte d’Ivoire : Bilan et perspectives</a:t>
            </a:r>
            <a:endParaRPr lang="fr-FR" sz="3200" b="1" i="1" dirty="0"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31840" y="29969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-------------------------</a:t>
            </a:r>
            <a:endParaRPr lang="fr-FR" b="1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7478960" y="6021288"/>
            <a:ext cx="1341512" cy="365125"/>
          </a:xfrm>
        </p:spPr>
        <p:txBody>
          <a:bodyPr/>
          <a:lstStyle/>
          <a:p>
            <a:fld id="{39AAF054-8177-497C-8D13-AF5C2843929C}" type="datetime1">
              <a:rPr lang="fr-FR" sz="1600" b="1" smtClean="0"/>
              <a:pPr/>
              <a:t>27/03/2015</a:t>
            </a:fld>
            <a:endParaRPr lang="fr-FR" sz="14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</a:t>
            </a:fld>
            <a:endParaRPr lang="fr-FR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10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2. Principales </a:t>
            </a:r>
            <a:r>
              <a:rPr lang="fr-FR" sz="3200" b="1" dirty="0">
                <a:latin typeface="Candara" panose="020E0502030303020204" pitchFamily="34" charset="0"/>
              </a:rPr>
              <a:t>réformes </a:t>
            </a:r>
            <a:r>
              <a:rPr lang="fr-FR" sz="3200" b="1" dirty="0" smtClean="0">
                <a:latin typeface="Candara" panose="020E0502030303020204" pitchFamily="34" charset="0"/>
              </a:rPr>
              <a:t>structurelles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11560" y="1124744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ce jour, les résultats principaux de la mise œuvre de la RSS sont 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du Conseil National de Sécurité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’adoption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la lettre de politique de Désarmement de Démobilisation et Réintégration des ex-combattants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de l’ADDR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’adoption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la stratégie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sécurité nationale;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démarrage du processus de la réforme de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Défense.</a:t>
            </a:r>
          </a:p>
          <a:p>
            <a:pPr lvl="1" algn="just">
              <a:lnSpc>
                <a:spcPct val="150000"/>
              </a:lnSpc>
            </a:pPr>
            <a:endParaRPr lang="fr-FR" sz="12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lvl="1" algn="just">
              <a:lnSpc>
                <a:spcPct val="150000"/>
              </a:lnSpc>
            </a:pP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Toutes </a:t>
            </a:r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ces réformes ont été couronnées par une nouvelle Organisation de la Défense et des Forces Armées</a:t>
            </a:r>
          </a:p>
        </p:txBody>
      </p:sp>
    </p:spTree>
    <p:extLst>
      <p:ext uri="{BB962C8B-B14F-4D97-AF65-F5344CB8AC3E}">
        <p14:creationId xmlns:p14="http://schemas.microsoft.com/office/powerpoint/2010/main" val="16549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11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899230"/>
            <a:ext cx="8474868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du renforcement du cadre juridique et institutionnel </a:t>
            </a:r>
          </a:p>
          <a:p>
            <a:endParaRPr lang="fr-FR" sz="105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rédaction de 40 projets de textes couvrant les domaines de la l’organisation, de la formation, des finances et du profil de carrière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9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signature de plusieurs projets de loi et de décrets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notamment :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ratification du Traité de partenariat de Défense entre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Côte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d’Ivoire et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France 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décret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fixant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composition des Régions militaires et des Légions de Gendarmerie nationale ;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décret fixant la liste des postes d’Attachés de Défense au titre de l’année 2015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27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12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1196752"/>
            <a:ext cx="84748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du renforcement des capacités opérationnelles et managériales</a:t>
            </a:r>
            <a:endParaRPr lang="fr-FR" sz="105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des Forces Spéciales en août 2011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0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place de la Police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militaire 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L’acquisition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matériels HCCA,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informatiques,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transmissions et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moyens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mobilité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réhabilitation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infrastructures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œuvre du plan d’équipement pour la surveillance du domaine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maritime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L’installation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d’un centre des opérations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maritimes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56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13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1196752"/>
            <a:ext cx="84748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de la gestion des ressources humaines et de la réforme du système de formation </a:t>
            </a:r>
            <a:endParaRPr lang="fr-FR" sz="24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endParaRPr lang="fr-FR" sz="20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redressement des grades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reprise des formations dans les écoles étrangères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L’ouverture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du Centre Interarmées de Formation et d’Instruction des Militaires du Rang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à Séguéla le 14 avril 2014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L’entrée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filles à l’Ecole Militaire Préparatoire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Technique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Bingerville depuis 2013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L’accroissement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du quota des filles à l’EFA et à l’ENSOA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09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14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1196752"/>
            <a:ext cx="8474868" cy="5397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de la gestion des ressources humaines et de la réforme du système de formation </a:t>
            </a: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(suite et fin)</a:t>
            </a:r>
          </a:p>
          <a:p>
            <a:endParaRPr lang="fr-FR" sz="20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L’ouverture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du concours d’entrée à la Gendarmerie aux filles pour le compte de la rentrée 2015-2016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6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L’ouverture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l’Académie des Métiers de l’Air d’Abidjan (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AMAA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) pour la formation des pilotes et mécaniciens d’hélicoptères en novembre 2014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6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tenue de la première session de l’Institut des Etudes Stratégiques et de Défense en Côte d’Ivoire en juin 2015.</a:t>
            </a:r>
          </a:p>
        </p:txBody>
      </p:sp>
    </p:spTree>
    <p:extLst>
      <p:ext uri="{BB962C8B-B14F-4D97-AF65-F5344CB8AC3E}">
        <p14:creationId xmlns:p14="http://schemas.microsoft.com/office/powerpoint/2010/main" val="7982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15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7544" y="980728"/>
            <a:ext cx="8474868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de l’amélioration de l’environnement </a:t>
            </a: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sécuritaire</a:t>
            </a:r>
          </a:p>
          <a:p>
            <a:endParaRPr lang="fr-FR" sz="7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place depuis 2011 de plusieurs bataillons : BSO, BSSO,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BSNO et BSE </a:t>
            </a:r>
            <a:r>
              <a:rPr lang="fr-FR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  <a:hlinkClick r:id="rId4" action="ppaction://hlinkpres?slideindex=1&amp;slidetitle="/>
              </a:rPr>
              <a:t>voir graphique</a:t>
            </a:r>
            <a:r>
              <a:rPr lang="fr-FR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œuvre de plusieurs opérations de lutte contre les coupeurs de route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place depuis octobre 2012 d’un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Indice Général Ivoirien de Sécurité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(IGIS) 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lancement officiel des activités du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CCDO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11 mars 2013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œuvre de l’opération de libération des sites publics et privés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occupés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6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16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190357"/>
            <a:ext cx="861888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du Désarmement, de la Démobilisation et de la </a:t>
            </a: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Réintégration</a:t>
            </a:r>
          </a:p>
          <a:p>
            <a:endParaRPr lang="fr-FR" sz="7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l’ADDR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8 août 2012 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recensement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personnes familiarisées au maniement des armes au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cours.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Ainsi, 74 398 personnes ont été enrôlées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recrutement de 11 000 ex-combattants dans l’Armée et de 6500 dans les corps paramilitaires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collecte de 16 883 armes et de 1 378 obus et roquettes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réinsertion de 44 493 ex-combattants; soit environ 60%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l’effectif.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94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17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3</a:t>
            </a:r>
            <a:r>
              <a:rPr lang="fr-FR" sz="3200" b="1" dirty="0" smtClean="0">
                <a:latin typeface="Candara" panose="020E0502030303020204" pitchFamily="34" charset="0"/>
              </a:rPr>
              <a:t>. Principaux acquis depuis 2011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1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190357"/>
            <a:ext cx="86188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titre du renforcement de la coopération internationale </a:t>
            </a:r>
            <a:endParaRPr lang="fr-FR" sz="700" b="1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traitement de la question sécuritaire à la frontière entre la Côte d’Ivoire et le Libéria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œuvre du Traité instituant un partenariat de Défense entre la Côte d’Ivoire et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France ; 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signature d’accords de coopération militaire et technique entre la Côte d’ivoire et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plusieurs pays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dont le Cameroun,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Bénin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, le Maroc, le Burkina Faso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contribution à la gestion des crises au Mali et en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Guinée-Bissau.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59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18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4. Innovations </a:t>
            </a:r>
            <a:r>
              <a:rPr lang="fr-FR" sz="3200" b="1" dirty="0">
                <a:latin typeface="Candara" panose="020E0502030303020204" pitchFamily="34" charset="0"/>
              </a:rPr>
              <a:t>apportées par la </a:t>
            </a:r>
            <a:r>
              <a:rPr lang="fr-FR" sz="3200" b="1" dirty="0" smtClean="0">
                <a:latin typeface="Candara" panose="020E0502030303020204" pitchFamily="34" charset="0"/>
              </a:rPr>
              <a:t>nouvelle </a:t>
            </a:r>
            <a:r>
              <a:rPr lang="fr-FR" sz="3200" b="1" dirty="0">
                <a:latin typeface="Candara" panose="020E0502030303020204" pitchFamily="34" charset="0"/>
              </a:rPr>
              <a:t>Organisation de la Défense et des Forces </a:t>
            </a:r>
            <a:r>
              <a:rPr lang="fr-FR" sz="3200" b="1" dirty="0" smtClean="0">
                <a:latin typeface="Candara" panose="020E0502030303020204" pitchFamily="34" charset="0"/>
              </a:rPr>
              <a:t>Armées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1772816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loi n°61-209 du 12 juin 1961 portant organisation de la Défense et des Forces Armées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Nationales n’a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subi aucune modification depuis plus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50 ans.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Cependant, plusieurs changements ont été opérés notamment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création de nouvelles unités, structures de commandement et services interarmées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prise en compte de nouvelles missions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L’adaptation de l’organisation des Forces aux mutations de l’Etat. 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77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19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4. Innovations </a:t>
            </a:r>
            <a:r>
              <a:rPr lang="fr-FR" sz="3200" b="1" dirty="0">
                <a:latin typeface="Candara" panose="020E0502030303020204" pitchFamily="34" charset="0"/>
              </a:rPr>
              <a:t>apportées par la </a:t>
            </a:r>
            <a:r>
              <a:rPr lang="fr-FR" sz="3200" b="1" dirty="0" smtClean="0">
                <a:latin typeface="Candara" panose="020E0502030303020204" pitchFamily="34" charset="0"/>
              </a:rPr>
              <a:t>nouvelle </a:t>
            </a:r>
            <a:r>
              <a:rPr lang="fr-FR" sz="3200" b="1" dirty="0">
                <a:latin typeface="Candara" panose="020E0502030303020204" pitchFamily="34" charset="0"/>
              </a:rPr>
              <a:t>Organisation de la Défense et des Forces </a:t>
            </a:r>
            <a:r>
              <a:rPr lang="fr-FR" sz="3200" b="1" dirty="0" smtClean="0">
                <a:latin typeface="Candara" panose="020E0502030303020204" pitchFamily="34" charset="0"/>
              </a:rPr>
              <a:t>Armées </a:t>
            </a:r>
            <a:r>
              <a:rPr lang="fr-FR" b="1" dirty="0" smtClean="0">
                <a:latin typeface="Candara" panose="020E0502030303020204" pitchFamily="34" charset="0"/>
              </a:rPr>
              <a:t>(suite)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1772816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 prendre en compte toutes ces mutations, il est proposé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mise en adéquation des conditions de la mobilisation générale avec les dispositions de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Constitution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la République de Côte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d’Ivoire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prise en compte du Conseil National de Sécurité ;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l’institution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Commandements Militaires Régionaux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Défense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conditions d’emploi des Armées dans le maintien d’ordre et les opérations de secours </a:t>
            </a:r>
          </a:p>
        </p:txBody>
      </p:sp>
    </p:spTree>
    <p:extLst>
      <p:ext uri="{BB962C8B-B14F-4D97-AF65-F5344CB8AC3E}">
        <p14:creationId xmlns:p14="http://schemas.microsoft.com/office/powerpoint/2010/main" val="14002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E645-6B80-483C-80CB-689FD6DE10F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195736" y="188640"/>
            <a:ext cx="496855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andara" panose="020E0502030303020204" pitchFamily="34" charset="0"/>
              </a:rPr>
              <a:t>Plan de la présentation</a:t>
            </a:r>
            <a:endParaRPr lang="fr-FR" sz="3600" b="1" dirty="0">
              <a:latin typeface="Candara" panose="020E0502030303020204" pitchFamily="34" charset="0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457350729"/>
              </p:ext>
            </p:extLst>
          </p:nvPr>
        </p:nvGraphicFramePr>
        <p:xfrm>
          <a:off x="1115616" y="1124744"/>
          <a:ext cx="756084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118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20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4. Innovations </a:t>
            </a:r>
            <a:r>
              <a:rPr lang="fr-FR" sz="3200" b="1" dirty="0">
                <a:latin typeface="Candara" panose="020E0502030303020204" pitchFamily="34" charset="0"/>
              </a:rPr>
              <a:t>apportées par la </a:t>
            </a:r>
            <a:r>
              <a:rPr lang="fr-FR" sz="3200" b="1" dirty="0" smtClean="0">
                <a:latin typeface="Candara" panose="020E0502030303020204" pitchFamily="34" charset="0"/>
              </a:rPr>
              <a:t>nouvelle </a:t>
            </a:r>
            <a:r>
              <a:rPr lang="fr-FR" sz="3200" b="1" dirty="0">
                <a:latin typeface="Candara" panose="020E0502030303020204" pitchFamily="34" charset="0"/>
              </a:rPr>
              <a:t>Organisation de la Défense et des Forces </a:t>
            </a:r>
            <a:r>
              <a:rPr lang="fr-FR" sz="3200" b="1" dirty="0" smtClean="0">
                <a:latin typeface="Candara" panose="020E0502030303020204" pitchFamily="34" charset="0"/>
              </a:rPr>
              <a:t>Armées </a:t>
            </a:r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1772816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mode de fixation des effectifs des Armées et de la Gendarmerie Nationale à travers la Loi de programmation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Militaire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participation aux opérations de soutien à la paix ;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prise en compte des crises successives passées ;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prise en compte des droits de l’homme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et des libertés publiques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des Forces Spéciales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prise en compte des conflits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asymétriques.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24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21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5</a:t>
            </a:r>
            <a:r>
              <a:rPr lang="fr-FR" sz="3200" b="1" dirty="0" smtClean="0">
                <a:latin typeface="Candara" panose="020E0502030303020204" pitchFamily="34" charset="0"/>
              </a:rPr>
              <a:t>. Problématique </a:t>
            </a:r>
            <a:r>
              <a:rPr lang="fr-FR" sz="3200" b="1" dirty="0">
                <a:latin typeface="Candara" panose="020E0502030303020204" pitchFamily="34" charset="0"/>
              </a:rPr>
              <a:t>de la sécurisation </a:t>
            </a:r>
            <a:endParaRPr lang="fr-FR" sz="3200" b="1" dirty="0" smtClean="0">
              <a:latin typeface="Candara" panose="020E0502030303020204" pitchFamily="34" charset="0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du </a:t>
            </a:r>
            <a:r>
              <a:rPr lang="fr-FR" sz="3200" b="1" dirty="0">
                <a:latin typeface="Candara" panose="020E0502030303020204" pitchFamily="34" charset="0"/>
              </a:rPr>
              <a:t>territoire </a:t>
            </a:r>
            <a:r>
              <a:rPr lang="fr-FR" sz="3200" b="1" dirty="0" smtClean="0">
                <a:latin typeface="Candara" panose="020E0502030303020204" pitchFamily="34" charset="0"/>
              </a:rPr>
              <a:t>national</a:t>
            </a:r>
            <a:endParaRPr lang="fr-FR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196752"/>
            <a:ext cx="86188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contexte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national et international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est dominé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par des menaces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multiformes dont les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principales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sont :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</a:t>
            </a:r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plan interne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: 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ex-combattants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attaques des positions des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Forces ; 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incursions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frontalières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troubles sociaux et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militaires ; 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attaques à mains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armées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;</a:t>
            </a:r>
            <a:endParaRPr lang="fr-FR" sz="20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attaques des coupeurs de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route ; 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racket,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etc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</a:t>
            </a:r>
            <a:r>
              <a:rPr lang="fr-FR" sz="2400" b="1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plan externe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: les conflits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asymétriques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85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22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5</a:t>
            </a:r>
            <a:r>
              <a:rPr lang="fr-FR" sz="3200" b="1" dirty="0" smtClean="0">
                <a:latin typeface="Candara" panose="020E0502030303020204" pitchFamily="34" charset="0"/>
              </a:rPr>
              <a:t>. Problématique </a:t>
            </a:r>
            <a:r>
              <a:rPr lang="fr-FR" sz="3200" b="1" dirty="0">
                <a:latin typeface="Candara" panose="020E0502030303020204" pitchFamily="34" charset="0"/>
              </a:rPr>
              <a:t>de la sécurisation </a:t>
            </a:r>
            <a:endParaRPr lang="fr-FR" sz="3200" b="1" dirty="0" smtClean="0">
              <a:latin typeface="Candara" panose="020E0502030303020204" pitchFamily="34" charset="0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du </a:t>
            </a:r>
            <a:r>
              <a:rPr lang="fr-FR" sz="3200" b="1" dirty="0">
                <a:latin typeface="Candara" panose="020E0502030303020204" pitchFamily="34" charset="0"/>
              </a:rPr>
              <a:t>territoire </a:t>
            </a:r>
            <a:r>
              <a:rPr lang="fr-FR" sz="3200" b="1" dirty="0" smtClean="0">
                <a:latin typeface="Candara" panose="020E0502030303020204" pitchFamily="34" charset="0"/>
              </a:rPr>
              <a:t>national </a:t>
            </a:r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1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340768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stratégie de la sécurisation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adoptée face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à ces différentes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menaces est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suivante :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contrôle et la maitrise des effectifs 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renforcement des capacités opérationnelles par l’acquisition et  la mutualisation de moyens (armement, mobilité et transmission)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l’instauration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la discipline, de l’éthique et des droits de l’homme pour obtenir des militaires nouveaux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renforcement de la cohésion au sein des forces.</a:t>
            </a:r>
          </a:p>
        </p:txBody>
      </p:sp>
    </p:spTree>
    <p:extLst>
      <p:ext uri="{BB962C8B-B14F-4D97-AF65-F5344CB8AC3E}">
        <p14:creationId xmlns:p14="http://schemas.microsoft.com/office/powerpoint/2010/main" val="17246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23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5</a:t>
            </a:r>
            <a:r>
              <a:rPr lang="fr-FR" sz="3200" b="1" dirty="0" smtClean="0">
                <a:latin typeface="Candara" panose="020E0502030303020204" pitchFamily="34" charset="0"/>
              </a:rPr>
              <a:t>. Problématique </a:t>
            </a:r>
            <a:r>
              <a:rPr lang="fr-FR" sz="3200" b="1" dirty="0">
                <a:latin typeface="Candara" panose="020E0502030303020204" pitchFamily="34" charset="0"/>
              </a:rPr>
              <a:t>de la sécurisation </a:t>
            </a:r>
            <a:endParaRPr lang="fr-FR" sz="3200" b="1" dirty="0" smtClean="0">
              <a:latin typeface="Candara" panose="020E0502030303020204" pitchFamily="34" charset="0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du </a:t>
            </a:r>
            <a:r>
              <a:rPr lang="fr-FR" sz="3200" b="1" dirty="0">
                <a:latin typeface="Candara" panose="020E0502030303020204" pitchFamily="34" charset="0"/>
              </a:rPr>
              <a:t>territoire </a:t>
            </a:r>
            <a:r>
              <a:rPr lang="fr-FR" sz="3200" b="1" dirty="0" smtClean="0">
                <a:latin typeface="Candara" panose="020E0502030303020204" pitchFamily="34" charset="0"/>
              </a:rPr>
              <a:t>national </a:t>
            </a:r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11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412776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mise en œuvre de cette stratégie a permis de mener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plusieurs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opérations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, notamment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opérations de lutte contre les coupeurs de route 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l’organisation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patrouilles mixtes avec les Forces internationales sur l’ensemble du territoire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national ;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opérations Mont </a:t>
            </a:r>
            <a:r>
              <a:rPr lang="fr-FR" sz="2400" dirty="0" err="1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Péko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et </a:t>
            </a:r>
            <a:r>
              <a:rPr lang="fr-FR" sz="2400" dirty="0" err="1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Niégré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lutte contre l’orpaillage clandestin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sécurisation des fêtes de fin d’année (opération </a:t>
            </a:r>
            <a:r>
              <a:rPr lang="fr-FR" sz="2400" dirty="0" err="1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Téré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, opération Mirador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) ;</a:t>
            </a:r>
          </a:p>
        </p:txBody>
      </p:sp>
    </p:spTree>
    <p:extLst>
      <p:ext uri="{BB962C8B-B14F-4D97-AF65-F5344CB8AC3E}">
        <p14:creationId xmlns:p14="http://schemas.microsoft.com/office/powerpoint/2010/main" val="18731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24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5</a:t>
            </a:r>
            <a:r>
              <a:rPr lang="fr-FR" sz="3200" b="1" dirty="0" smtClean="0">
                <a:latin typeface="Candara" panose="020E0502030303020204" pitchFamily="34" charset="0"/>
              </a:rPr>
              <a:t>. Problématique </a:t>
            </a:r>
            <a:r>
              <a:rPr lang="fr-FR" sz="3200" b="1" dirty="0">
                <a:latin typeface="Candara" panose="020E0502030303020204" pitchFamily="34" charset="0"/>
              </a:rPr>
              <a:t>de la sécurisation </a:t>
            </a:r>
            <a:endParaRPr lang="fr-FR" sz="3200" b="1" dirty="0" smtClean="0">
              <a:latin typeface="Candara" panose="020E0502030303020204" pitchFamily="34" charset="0"/>
            </a:endParaRPr>
          </a:p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du </a:t>
            </a:r>
            <a:r>
              <a:rPr lang="fr-FR" sz="3200" b="1" dirty="0">
                <a:latin typeface="Candara" panose="020E0502030303020204" pitchFamily="34" charset="0"/>
              </a:rPr>
              <a:t>territoire </a:t>
            </a:r>
            <a:r>
              <a:rPr lang="fr-FR" sz="3200" b="1" dirty="0" smtClean="0">
                <a:latin typeface="Candara" panose="020E0502030303020204" pitchFamily="34" charset="0"/>
              </a:rPr>
              <a:t>national </a:t>
            </a:r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11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596856"/>
            <a:ext cx="86188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renforcement de la sécurité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à 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frontière ouest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lutte contre les barrages illégaux et le racket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Etc.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              Toutes ces opérations ont conduit à une amélioration de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              la situation sécuritaire qui se justifie par la baisse de 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               l’indice de sécurité qui s’établit à 1,3 en fin février 2015.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  <a:hlinkClick r:id="rId4" action="ppaction://hlinkpres?slideindex=1&amp;slidetitle="/>
              </a:rPr>
              <a:t>Voir graphique</a:t>
            </a:r>
            <a:endParaRPr lang="fr-FR" sz="20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785280" y="3474716"/>
            <a:ext cx="54636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6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25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44624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6. Défi </a:t>
            </a:r>
            <a:r>
              <a:rPr lang="fr-FR" sz="3200" b="1" dirty="0">
                <a:latin typeface="Candara" panose="020E0502030303020204" pitchFamily="34" charset="0"/>
              </a:rPr>
              <a:t>de la sécurisation des élections de </a:t>
            </a:r>
            <a:r>
              <a:rPr lang="fr-FR" sz="3200" b="1" dirty="0" smtClean="0">
                <a:latin typeface="Candara" panose="020E0502030303020204" pitchFamily="34" charset="0"/>
              </a:rPr>
              <a:t>2015</a:t>
            </a:r>
            <a:endParaRPr lang="fr-FR" sz="11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908720"/>
            <a:ext cx="894241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grands commandements ont adopté un plan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sécurisation des élections en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2011 et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en 2013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Cette expérience acquise sera mise à profit pour la sécurisation des élections présidentielles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2015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Cependant, les défis majeurs à relever pour la tenue de l’élection présidentielle sont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disponibilité d’un effectif bien formé et bien équipé pour la sécurisation de tout le processus électoral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l’engagement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Forces Armées à respecter le verdict des urnes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respect des règles de comportement du militaire en période électorale ;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0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synergie avec les Forces </a:t>
            </a:r>
            <a:r>
              <a:rPr lang="fr-FR" sz="20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internationales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.</a:t>
            </a:r>
            <a:endParaRPr lang="fr-FR" sz="20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05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26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107921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7</a:t>
            </a:r>
            <a:r>
              <a:rPr lang="fr-FR" sz="3200" b="1" dirty="0" smtClean="0">
                <a:latin typeface="Candara" panose="020E0502030303020204" pitchFamily="34" charset="0"/>
              </a:rPr>
              <a:t>. Perspectives</a:t>
            </a:r>
            <a:endParaRPr lang="fr-FR" sz="11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764704"/>
            <a:ext cx="89424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priorités pour l’année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2015 fixés par le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Président de la République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lors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la présentation des vœux 2015 aux Forces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Armées sont 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l’accélération de la mise en œuvre de la réforme du secteur de sécurité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l’amélioration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conditions de vie et de travail des Forces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poursuite de la réhabilitation des infrastructures et de leur équipement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poursuite des opérations de sécurisation y compris la lutte contre le terrorisme, la piraterie maritime et les nouvelles menaces.</a:t>
            </a:r>
          </a:p>
        </p:txBody>
      </p:sp>
    </p:spTree>
    <p:extLst>
      <p:ext uri="{BB962C8B-B14F-4D97-AF65-F5344CB8AC3E}">
        <p14:creationId xmlns:p14="http://schemas.microsoft.com/office/powerpoint/2010/main" val="13493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27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107921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7</a:t>
            </a:r>
            <a:r>
              <a:rPr lang="fr-FR" sz="3200" b="1" dirty="0" smtClean="0">
                <a:latin typeface="Candara" panose="020E0502030303020204" pitchFamily="34" charset="0"/>
              </a:rPr>
              <a:t>. Perspectives </a:t>
            </a:r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8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893033"/>
            <a:ext cx="86188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Plus spécifiquement, à court terme, il s’agira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poursuivre les opérations de sécurisation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finaliser la réhabilitation des casernes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construire les infrastructures de l’Académie des Métiers de l’Air d’Abidjan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poursuivre les actions initiées dans le cadre de la bonne gouvernance notamment la maîtrise des effectifs, le contrôle des baux et de l’alimentation, la gestion du matériel, etc.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assurer la sécurisation de l’élection présidentielle en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2015.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71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28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107921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Candara" panose="020E0502030303020204" pitchFamily="34" charset="0"/>
              </a:rPr>
              <a:t>7</a:t>
            </a:r>
            <a:r>
              <a:rPr lang="fr-FR" sz="3200" b="1" dirty="0" smtClean="0">
                <a:latin typeface="Candara" panose="020E0502030303020204" pitchFamily="34" charset="0"/>
              </a:rPr>
              <a:t>. Perspectives </a:t>
            </a:r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800" b="1" dirty="0" smtClean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1052736"/>
            <a:ext cx="8618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A moyen et à long termes, les efforts seront orientés vers :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l’instauration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cycle supérieur à l’EMPT;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construction de l’Hôpital d’Instruction des Militaires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construction de quatre bataillons d’infanterie et de onze escadrons de Gendarmerie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construction de logements de service au profit des gendarmes et militaires 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création d’une académie de défense avec une école supérieure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guerre.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99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29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285728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Conclusion</a:t>
            </a:r>
            <a:endParaRPr lang="fr-FR" sz="40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428736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réforme du secteur de la sécurité en matière de Défense devrait aboutir à l’organisation de la Défense et des Forces Armées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Ainsi, l’on aura une armée professionnelle bien formée et bien équipée au service d’un pays émergent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Cette nouvelle armée éloignée du jeu politique sera en mesure de garantir la souveraineté de l’Etat en tout lieu et en tout temps.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19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3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200834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Introduction</a:t>
            </a:r>
            <a:endParaRPr lang="fr-FR" sz="40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181065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principale mission assignée au Ministère de la Défense est l’élaboration, la mise en œuvre et le suivi de la politique du Gouvernement en matière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Défense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L’Armée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ivoirienne n’avait jamais connu de manifestations corporatistes jusqu’en 1990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Entre 1999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survint un coup d’état militaire qui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amène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l’armée au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pouvoir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Depuis cette date, les relations entre l’Etat et l’Armée sont emprunts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soubresauts 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19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30</a:t>
            </a:fld>
            <a:endParaRPr lang="fr-FR" b="1" dirty="0">
              <a:latin typeface="Arial Black" panose="020B0A040201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436" y="188640"/>
            <a:ext cx="986036" cy="7094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64095" cy="76286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988840"/>
            <a:ext cx="2646744" cy="305198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392610" y="1268760"/>
            <a:ext cx="5688632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anose="020E0502030303020204" pitchFamily="34" charset="0"/>
              </a:rPr>
              <a:t>Merci pour votre attention</a:t>
            </a:r>
          </a:p>
          <a:p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Moins 11"/>
          <p:cNvSpPr/>
          <p:nvPr/>
        </p:nvSpPr>
        <p:spPr>
          <a:xfrm>
            <a:off x="456506" y="1844243"/>
            <a:ext cx="7571878" cy="214283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056" y="4941168"/>
            <a:ext cx="2481064" cy="136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3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3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4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200834"/>
            <a:ext cx="59046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Introduction 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333577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Ainsi, la crise du 19 septembre 2002 a vu la coexistence de deux armées (les FANCI et les FAFN) ; </a:t>
            </a: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 qui entrainera l’implication des forces impartiales notamment l’ONUCI et les Forces françaises dans le cadre d’une opération de maintien de la paix</a:t>
            </a:r>
            <a:endParaRPr lang="fr-FR" sz="2400" dirty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L’élection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présidentielle de 2010, prévue pour mettre à la crise de 2002 s’est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soldée par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un conflit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impliquant fortement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militaires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07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5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200834"/>
            <a:ext cx="59046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Introduction 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15568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Après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crise postélectorale, l’un des défis majeurs du Gouvernement était de rebâtir l’outil de défense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conformément à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vision du Président de la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République, Son Excellence Alassane Ouattara, Chef Suprême des Armées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Il a donc été décidé de la fusion des 02 armées belligérantes en une nouvelle armée baptisée FRCI.</a:t>
            </a:r>
          </a:p>
        </p:txBody>
      </p:sp>
    </p:spTree>
    <p:extLst>
      <p:ext uri="{BB962C8B-B14F-4D97-AF65-F5344CB8AC3E}">
        <p14:creationId xmlns:p14="http://schemas.microsoft.com/office/powerpoint/2010/main" val="23607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6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20083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Candara" panose="020E0502030303020204" pitchFamily="34" charset="0"/>
              </a:rPr>
              <a:t>1</a:t>
            </a:r>
            <a:r>
              <a:rPr lang="fr-FR" sz="3200" b="1" dirty="0" smtClean="0">
                <a:latin typeface="Candara" panose="020E0502030303020204" pitchFamily="34" charset="0"/>
              </a:rPr>
              <a:t>. Etat des lieux depuis 2011</a:t>
            </a:r>
            <a:endParaRPr lang="fr-FR" sz="40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271657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situation sécuritaire était précaire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au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sortir de la crise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post-électorale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L’armée était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déstructurée avec deux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composantes :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FANCI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FAFN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L’indice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sécurité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était autour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 4 sur une échelle de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10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structure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en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grade est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vieillissante avec un âge moyen de 45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ans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suspension </a:t>
            </a:r>
            <a:r>
              <a:rPr lang="fr-FR" sz="2400" dirty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des formations et stages </a:t>
            </a: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à l’intérieur et à l’extérieur ;</a:t>
            </a:r>
          </a:p>
        </p:txBody>
      </p:sp>
    </p:spTree>
    <p:extLst>
      <p:ext uri="{BB962C8B-B14F-4D97-AF65-F5344CB8AC3E}">
        <p14:creationId xmlns:p14="http://schemas.microsoft.com/office/powerpoint/2010/main" val="3266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7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59632" y="200834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1. Etat des lieux depuis 2011 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 et fin)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271657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La discipline foulée au pied 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Les archives et les équipements emportés ou détruits 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latin typeface="Candara" panose="020E05020303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Les capacités opérationnelles des Forces  réduits à néant (armement</a:t>
            </a:r>
            <a:r>
              <a:rPr lang="fr-FR" sz="2400" dirty="0">
                <a:latin typeface="Candara" panose="020E0502030303020204" pitchFamily="34" charset="0"/>
              </a:rPr>
              <a:t>, </a:t>
            </a:r>
            <a:r>
              <a:rPr lang="fr-FR" sz="2400" dirty="0" smtClean="0">
                <a:latin typeface="Candara" panose="020E0502030303020204" pitchFamily="34" charset="0"/>
              </a:rPr>
              <a:t>mobilité</a:t>
            </a:r>
            <a:r>
              <a:rPr lang="fr-FR" sz="2400" dirty="0">
                <a:latin typeface="Candara" panose="020E0502030303020204" pitchFamily="34" charset="0"/>
              </a:rPr>
              <a:t>, </a:t>
            </a:r>
            <a:r>
              <a:rPr lang="fr-FR" sz="2400" dirty="0" smtClean="0">
                <a:latin typeface="Candara" panose="020E0502030303020204" pitchFamily="34" charset="0"/>
              </a:rPr>
              <a:t>transmissions</a:t>
            </a:r>
            <a:r>
              <a:rPr lang="fr-FR" sz="2400" dirty="0">
                <a:latin typeface="Candara" panose="020E0502030303020204" pitchFamily="34" charset="0"/>
              </a:rPr>
              <a:t>, </a:t>
            </a:r>
            <a:r>
              <a:rPr lang="fr-FR" sz="2400" dirty="0" smtClean="0">
                <a:latin typeface="Candara" panose="020E0502030303020204" pitchFamily="34" charset="0"/>
              </a:rPr>
              <a:t>matériel HCCA </a:t>
            </a:r>
            <a:r>
              <a:rPr lang="fr-FR" sz="2400" dirty="0">
                <a:latin typeface="Candara" panose="020E0502030303020204" pitchFamily="34" charset="0"/>
              </a:rPr>
              <a:t>et de maintien de </a:t>
            </a:r>
            <a:r>
              <a:rPr lang="fr-FR" sz="2400" dirty="0" smtClean="0">
                <a:latin typeface="Candara" panose="020E0502030303020204" pitchFamily="34" charset="0"/>
              </a:rPr>
              <a:t>l’ordre)  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latin typeface="Candara" panose="020E05020303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Les ressources financières déséquilibrées ( 97% des ressources consacrées au fonctionnement)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r>
              <a:rPr lang="fr-FR" sz="2400" dirty="0" smtClean="0">
                <a:latin typeface="Candara" panose="020E0502030303020204" pitchFamily="34" charset="0"/>
              </a:rPr>
              <a:t>                L’outil de Défense était donc fortement sinistré   </a:t>
            </a:r>
          </a:p>
          <a:p>
            <a:r>
              <a:rPr lang="fr-FR" sz="2400" dirty="0" smtClean="0">
                <a:latin typeface="Candara" panose="020E0502030303020204" pitchFamily="34" charset="0"/>
              </a:rPr>
              <a:t>                 dans  toutes ses composantes</a:t>
            </a:r>
            <a:endParaRPr lang="fr-FR" sz="2400" dirty="0">
              <a:latin typeface="Candara" panose="020E0502030303020204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1274484" y="5373216"/>
            <a:ext cx="4892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9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8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2. Principales </a:t>
            </a:r>
            <a:r>
              <a:rPr lang="fr-FR" sz="3200" b="1" dirty="0">
                <a:latin typeface="Candara" panose="020E0502030303020204" pitchFamily="34" charset="0"/>
              </a:rPr>
              <a:t>réformes structurelles</a:t>
            </a:r>
            <a:endParaRPr lang="fr-FR" sz="40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124744"/>
            <a:ext cx="777686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L’ensemble des réformes a porté sur les points suivants :</a:t>
            </a:r>
          </a:p>
          <a:p>
            <a:endParaRPr lang="fr-FR" sz="105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Candara" panose="020E0502030303020204" pitchFamily="34" charset="0"/>
              </a:rPr>
              <a:t>l</a:t>
            </a:r>
            <a:r>
              <a:rPr lang="fr-FR" sz="2400" dirty="0" smtClean="0">
                <a:latin typeface="Candara" panose="020E0502030303020204" pitchFamily="34" charset="0"/>
              </a:rPr>
              <a:t>e </a:t>
            </a:r>
            <a:r>
              <a:rPr lang="fr-FR" sz="2400" dirty="0">
                <a:latin typeface="Candara" panose="020E0502030303020204" pitchFamily="34" charset="0"/>
              </a:rPr>
              <a:t>renforcement du cadre juridique et institutionnel </a:t>
            </a:r>
            <a:r>
              <a:rPr lang="fr-FR" sz="2400" dirty="0" smtClean="0">
                <a:latin typeface="Candara" panose="020E050203030302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Candara" panose="020E0502030303020204" pitchFamily="34" charset="0"/>
              </a:rPr>
              <a:t>l</a:t>
            </a:r>
            <a:r>
              <a:rPr lang="fr-FR" sz="2400" dirty="0" smtClean="0">
                <a:latin typeface="Candara" panose="020E0502030303020204" pitchFamily="34" charset="0"/>
              </a:rPr>
              <a:t>e </a:t>
            </a:r>
            <a:r>
              <a:rPr lang="fr-FR" sz="2400" dirty="0">
                <a:latin typeface="Candara" panose="020E0502030303020204" pitchFamily="34" charset="0"/>
              </a:rPr>
              <a:t>renforcement des capacités opérationnelles (humaines, financières et techniques) </a:t>
            </a:r>
            <a:r>
              <a:rPr lang="fr-FR" sz="2400" dirty="0" smtClean="0">
                <a:latin typeface="Candara" panose="020E050203030302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le </a:t>
            </a:r>
            <a:r>
              <a:rPr lang="fr-FR" sz="2400" dirty="0">
                <a:latin typeface="Candara" panose="020E0502030303020204" pitchFamily="34" charset="0"/>
              </a:rPr>
              <a:t>développement du système de formation </a:t>
            </a:r>
            <a:r>
              <a:rPr lang="fr-FR" sz="2400" dirty="0" smtClean="0">
                <a:latin typeface="Candara" panose="020E050203030302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la </a:t>
            </a:r>
            <a:r>
              <a:rPr lang="fr-FR" sz="2400" dirty="0">
                <a:latin typeface="Candara" panose="020E0502030303020204" pitchFamily="34" charset="0"/>
              </a:rPr>
              <a:t>diplomatie de défense ; </a:t>
            </a:r>
            <a:endParaRPr lang="fr-FR" sz="2400" dirty="0" smtClean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la </a:t>
            </a:r>
            <a:r>
              <a:rPr lang="fr-FR" sz="2400" dirty="0">
                <a:latin typeface="Candara" panose="020E0502030303020204" pitchFamily="34" charset="0"/>
              </a:rPr>
              <a:t>promotion de la cohésion au sein de l’armée et le renforcement du lien armée-nation </a:t>
            </a:r>
            <a:r>
              <a:rPr lang="fr-FR" sz="2400" dirty="0" smtClean="0">
                <a:latin typeface="Candara" panose="020E050203030302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400" dirty="0">
              <a:latin typeface="Candara" panose="020E0502030303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ndara" panose="020E0502030303020204" pitchFamily="34" charset="0"/>
              </a:rPr>
              <a:t>la </a:t>
            </a:r>
            <a:r>
              <a:rPr lang="fr-FR" sz="2400" dirty="0">
                <a:latin typeface="Candara" panose="020E0502030303020204" pitchFamily="34" charset="0"/>
              </a:rPr>
              <a:t>promotion de la bonne gouvernance. </a:t>
            </a:r>
          </a:p>
        </p:txBody>
      </p:sp>
    </p:spTree>
    <p:extLst>
      <p:ext uri="{BB962C8B-B14F-4D97-AF65-F5344CB8AC3E}">
        <p14:creationId xmlns:p14="http://schemas.microsoft.com/office/powerpoint/2010/main" val="23576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864095" cy="762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40"/>
            <a:ext cx="986036" cy="709465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86ADE645-6B80-483C-80CB-689FD6DE10FC}" type="slidenum">
              <a:rPr lang="fr-FR" b="1" smtClean="0">
                <a:latin typeface="Arial Black" panose="020B0A04020102020204" pitchFamily="34" charset="0"/>
              </a:rPr>
              <a:pPr/>
              <a:t>9</a:t>
            </a:fld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43608" y="200834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andara" panose="020E0502030303020204" pitchFamily="34" charset="0"/>
              </a:rPr>
              <a:t>2. Principales </a:t>
            </a:r>
            <a:r>
              <a:rPr lang="fr-FR" sz="3200" b="1" dirty="0">
                <a:latin typeface="Candara" panose="020E0502030303020204" pitchFamily="34" charset="0"/>
              </a:rPr>
              <a:t>réformes </a:t>
            </a:r>
            <a:r>
              <a:rPr lang="fr-FR" sz="3200" b="1" dirty="0" smtClean="0">
                <a:latin typeface="Candara" panose="020E0502030303020204" pitchFamily="34" charset="0"/>
              </a:rPr>
              <a:t>structurelles</a:t>
            </a:r>
          </a:p>
          <a:p>
            <a:pPr algn="ctr"/>
            <a:r>
              <a:rPr lang="fr-FR" b="1" dirty="0" smtClean="0">
                <a:latin typeface="Candara" panose="020E0502030303020204" pitchFamily="34" charset="0"/>
              </a:rPr>
              <a:t>(suite)</a:t>
            </a:r>
            <a:endParaRPr lang="fr-FR" sz="2400" b="1" dirty="0">
              <a:latin typeface="Candara" panose="020E0502030303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9592" y="1229102"/>
            <a:ext cx="777686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Pour initier ces réformes le processus RSS a été lancé.</a:t>
            </a:r>
          </a:p>
          <a:p>
            <a:pPr algn="just"/>
            <a:endParaRPr lang="fr-FR" sz="16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algn="just"/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Ces réformes ont été conduites sur 06 piliers essentielles.</a:t>
            </a:r>
          </a:p>
          <a:p>
            <a:pPr algn="just"/>
            <a:endParaRPr lang="fr-FR" sz="140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algn="just"/>
            <a:r>
              <a:rPr lang="fr-FR" sz="2400" dirty="0" smtClean="0">
                <a:solidFill>
                  <a:prstClr val="black"/>
                </a:solidFill>
                <a:latin typeface="Candara" panose="020E0502030303020204" pitchFamily="34" charset="0"/>
                <a:ea typeface="+mj-ea"/>
                <a:cs typeface="+mj-cs"/>
              </a:rPr>
              <a:t>Il s’agit de :</a:t>
            </a:r>
            <a:endParaRPr lang="fr-FR" sz="1050" dirty="0" smtClean="0">
              <a:solidFill>
                <a:prstClr val="black"/>
              </a:solidFill>
              <a:latin typeface="Candara" panose="020E0502030303020204" pitchFamily="34" charset="0"/>
              <a:ea typeface="+mj-ea"/>
              <a:cs typeface="+mj-cs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la </a:t>
            </a:r>
            <a:r>
              <a:rPr lang="fr-FR" sz="2400" dirty="0" smtClean="0">
                <a:latin typeface="Candara" panose="020E0502030303020204" pitchFamily="34" charset="0"/>
              </a:rPr>
              <a:t>sécurité nationale ;</a:t>
            </a:r>
            <a:endParaRPr lang="fr-FR" sz="2400" dirty="0">
              <a:latin typeface="Candara" panose="020E0502030303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la </a:t>
            </a:r>
            <a:r>
              <a:rPr lang="fr-FR" sz="2400" dirty="0" smtClean="0">
                <a:latin typeface="Candara" panose="020E0502030303020204" pitchFamily="34" charset="0"/>
              </a:rPr>
              <a:t>reconstruction post-crise ;</a:t>
            </a:r>
            <a:endParaRPr lang="fr-FR" sz="2400" dirty="0">
              <a:latin typeface="Candara" panose="020E0502030303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le </a:t>
            </a:r>
            <a:r>
              <a:rPr lang="fr-FR" sz="2400" dirty="0" smtClean="0">
                <a:latin typeface="Candara" panose="020E0502030303020204" pitchFamily="34" charset="0"/>
              </a:rPr>
              <a:t>contrôle démocratique ;</a:t>
            </a:r>
            <a:endParaRPr lang="fr-FR" sz="2400" dirty="0">
              <a:latin typeface="Candara" panose="020E0502030303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l’Etat de </a:t>
            </a:r>
            <a:r>
              <a:rPr lang="fr-FR" sz="2400" dirty="0" smtClean="0">
                <a:latin typeface="Candara" panose="020E0502030303020204" pitchFamily="34" charset="0"/>
              </a:rPr>
              <a:t>droit </a:t>
            </a:r>
            <a:r>
              <a:rPr lang="fr-FR" sz="2400" dirty="0">
                <a:latin typeface="Candara" panose="020E0502030303020204" pitchFamily="34" charset="0"/>
              </a:rPr>
              <a:t>et les </a:t>
            </a:r>
            <a:r>
              <a:rPr lang="fr-FR" sz="2400" dirty="0" smtClean="0">
                <a:latin typeface="Candara" panose="020E0502030303020204" pitchFamily="34" charset="0"/>
              </a:rPr>
              <a:t>relations internationales ; </a:t>
            </a:r>
            <a:endParaRPr lang="fr-FR" sz="2400" dirty="0">
              <a:latin typeface="Candara" panose="020E0502030303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la </a:t>
            </a:r>
            <a:r>
              <a:rPr lang="fr-FR" sz="2400" dirty="0" smtClean="0">
                <a:latin typeface="Candara" panose="020E0502030303020204" pitchFamily="34" charset="0"/>
              </a:rPr>
              <a:t>gouvernance </a:t>
            </a:r>
            <a:r>
              <a:rPr lang="fr-FR" sz="2400" dirty="0">
                <a:latin typeface="Candara" panose="020E0502030303020204" pitchFamily="34" charset="0"/>
              </a:rPr>
              <a:t>économique </a:t>
            </a:r>
            <a:r>
              <a:rPr lang="fr-FR" sz="2400" dirty="0" smtClean="0">
                <a:latin typeface="Candara" panose="020E0502030303020204" pitchFamily="34" charset="0"/>
              </a:rPr>
              <a:t>;</a:t>
            </a:r>
            <a:endParaRPr lang="fr-FR" sz="2400" dirty="0">
              <a:latin typeface="Candara" panose="020E0502030303020204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>
                <a:latin typeface="Candara" panose="020E0502030303020204" pitchFamily="34" charset="0"/>
              </a:rPr>
              <a:t>la </a:t>
            </a:r>
            <a:r>
              <a:rPr lang="fr-FR" sz="2400" dirty="0" smtClean="0">
                <a:latin typeface="Candara" panose="020E0502030303020204" pitchFamily="34" charset="0"/>
              </a:rPr>
              <a:t>dimension </a:t>
            </a:r>
            <a:r>
              <a:rPr lang="fr-FR" sz="2400" dirty="0">
                <a:latin typeface="Candara" panose="020E0502030303020204" pitchFamily="34" charset="0"/>
              </a:rPr>
              <a:t>humaine et Sociale</a:t>
            </a:r>
            <a:r>
              <a:rPr lang="fr-FR" sz="2400" dirty="0" smtClean="0">
                <a:latin typeface="Candara" panose="020E0502030303020204" pitchFamily="34" charset="0"/>
              </a:rPr>
              <a:t>.</a:t>
            </a:r>
            <a:endParaRPr lang="fr-FR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2302</Words>
  <Application>Microsoft Office PowerPoint</Application>
  <PresentationFormat>Affichage à l'écran (4:3)</PresentationFormat>
  <Paragraphs>284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Candara</vt:lpstr>
      <vt:lpstr>Edwardian Script ITC</vt:lpstr>
      <vt:lpstr>Wingdings</vt:lpstr>
      <vt:lpstr>Thème Office</vt:lpstr>
      <vt:lpstr> « Les rendez-vous du Gouvernement »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Nogues</dc:creator>
  <cp:lastModifiedBy>OFFI_PC</cp:lastModifiedBy>
  <cp:revision>63</cp:revision>
  <dcterms:created xsi:type="dcterms:W3CDTF">2015-03-24T08:57:41Z</dcterms:created>
  <dcterms:modified xsi:type="dcterms:W3CDTF">2015-03-27T15:12:15Z</dcterms:modified>
</cp:coreProperties>
</file>