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256" r:id="rId3"/>
    <p:sldId id="291" r:id="rId4"/>
    <p:sldId id="257" r:id="rId5"/>
    <p:sldId id="259" r:id="rId6"/>
    <p:sldId id="260" r:id="rId7"/>
    <p:sldId id="293" r:id="rId8"/>
    <p:sldId id="261" r:id="rId9"/>
    <p:sldId id="297" r:id="rId10"/>
    <p:sldId id="262" r:id="rId11"/>
    <p:sldId id="264" r:id="rId12"/>
    <p:sldId id="265" r:id="rId13"/>
    <p:sldId id="266" r:id="rId14"/>
    <p:sldId id="267" r:id="rId15"/>
    <p:sldId id="268" r:id="rId16"/>
    <p:sldId id="269" r:id="rId17"/>
    <p:sldId id="292" r:id="rId18"/>
    <p:sldId id="271" r:id="rId19"/>
    <p:sldId id="295" r:id="rId20"/>
    <p:sldId id="270" r:id="rId21"/>
    <p:sldId id="272" r:id="rId22"/>
    <p:sldId id="273" r:id="rId23"/>
    <p:sldId id="274" r:id="rId24"/>
    <p:sldId id="275" r:id="rId25"/>
    <p:sldId id="277" r:id="rId26"/>
    <p:sldId id="276" r:id="rId27"/>
    <p:sldId id="279" r:id="rId28"/>
    <p:sldId id="282" r:id="rId29"/>
    <p:sldId id="294" r:id="rId3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3D3C"/>
    <a:srgbClr val="497B82"/>
    <a:srgbClr val="F9F6F1"/>
    <a:srgbClr val="EEEADF"/>
    <a:srgbClr val="FBFAF5"/>
    <a:srgbClr val="F6F6F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82" autoAdjust="0"/>
    <p:restoredTop sz="94660"/>
  </p:normalViewPr>
  <p:slideViewPr>
    <p:cSldViewPr snapToGrid="0">
      <p:cViewPr varScale="1">
        <p:scale>
          <a:sx n="43" d="100"/>
          <a:sy n="43" d="100"/>
        </p:scale>
        <p:origin x="-96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FD997-864F-46C5-BD21-B479C87E353E}" type="datetimeFigureOut">
              <a:rPr lang="fr-FR" smtClean="0"/>
              <a:pPr/>
              <a:t>25/07/2019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ECFA-2817-459C-82F0-2E9A58D998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96141836"/>
      </p:ext>
    </p:extLst>
  </p:cSld>
  <p:clrMapOvr>
    <a:masterClrMapping/>
  </p:clrMapOvr>
  <p:transition spd="slow" advClick="0" advTm="90000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FD997-864F-46C5-BD21-B479C87E353E}" type="datetimeFigureOut">
              <a:rPr lang="fr-FR" smtClean="0"/>
              <a:pPr/>
              <a:t>25/07/2019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ECFA-2817-459C-82F0-2E9A58D998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79918026"/>
      </p:ext>
    </p:extLst>
  </p:cSld>
  <p:clrMapOvr>
    <a:masterClrMapping/>
  </p:clrMapOvr>
  <p:transition spd="slow" advClick="0" advTm="90000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FD997-864F-46C5-BD21-B479C87E353E}" type="datetimeFigureOut">
              <a:rPr lang="fr-FR" smtClean="0"/>
              <a:pPr/>
              <a:t>25/07/2019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ECFA-2817-459C-82F0-2E9A58D998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14562058"/>
      </p:ext>
    </p:extLst>
  </p:cSld>
  <p:clrMapOvr>
    <a:masterClrMapping/>
  </p:clrMapOvr>
  <p:transition spd="slow" advClick="0" advTm="90000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FD997-864F-46C5-BD21-B479C87E353E}" type="datetimeFigureOut">
              <a:rPr lang="fr-FR" smtClean="0"/>
              <a:pPr/>
              <a:t>25/07/2019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ECFA-2817-459C-82F0-2E9A58D998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33610178"/>
      </p:ext>
    </p:extLst>
  </p:cSld>
  <p:clrMapOvr>
    <a:masterClrMapping/>
  </p:clrMapOvr>
  <p:transition spd="slow" advClick="0" advTm="90000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FD997-864F-46C5-BD21-B479C87E353E}" type="datetimeFigureOut">
              <a:rPr lang="fr-FR" smtClean="0"/>
              <a:pPr/>
              <a:t>25/07/2019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ECFA-2817-459C-82F0-2E9A58D998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89932595"/>
      </p:ext>
    </p:extLst>
  </p:cSld>
  <p:clrMapOvr>
    <a:masterClrMapping/>
  </p:clrMapOvr>
  <p:transition spd="slow" advClick="0" advTm="90000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FD997-864F-46C5-BD21-B479C87E353E}" type="datetimeFigureOut">
              <a:rPr lang="fr-FR" smtClean="0"/>
              <a:pPr/>
              <a:t>25/07/2019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ECFA-2817-459C-82F0-2E9A58D998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34005661"/>
      </p:ext>
    </p:extLst>
  </p:cSld>
  <p:clrMapOvr>
    <a:masterClrMapping/>
  </p:clrMapOvr>
  <p:transition spd="slow" advClick="0" advTm="90000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FD997-864F-46C5-BD21-B479C87E353E}" type="datetimeFigureOut">
              <a:rPr lang="fr-FR" smtClean="0"/>
              <a:pPr/>
              <a:t>25/07/2019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ECFA-2817-459C-82F0-2E9A58D998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88478105"/>
      </p:ext>
    </p:extLst>
  </p:cSld>
  <p:clrMapOvr>
    <a:masterClrMapping/>
  </p:clrMapOvr>
  <p:transition spd="slow" advClick="0" advTm="90000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FD997-864F-46C5-BD21-B479C87E353E}" type="datetimeFigureOut">
              <a:rPr lang="fr-FR" smtClean="0"/>
              <a:pPr/>
              <a:t>25/07/2019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ECFA-2817-459C-82F0-2E9A58D998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37721939"/>
      </p:ext>
    </p:extLst>
  </p:cSld>
  <p:clrMapOvr>
    <a:masterClrMapping/>
  </p:clrMapOvr>
  <p:transition spd="slow" advClick="0" advTm="90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FD997-864F-46C5-BD21-B479C87E353E}" type="datetimeFigureOut">
              <a:rPr lang="fr-FR" smtClean="0"/>
              <a:pPr/>
              <a:t>25/07/2019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ECFA-2817-459C-82F0-2E9A58D998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97636867"/>
      </p:ext>
    </p:extLst>
  </p:cSld>
  <p:clrMapOvr>
    <a:masterClrMapping/>
  </p:clrMapOvr>
  <p:transition spd="slow" advClick="0" advTm="90000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FD997-864F-46C5-BD21-B479C87E353E}" type="datetimeFigureOut">
              <a:rPr lang="fr-FR" smtClean="0"/>
              <a:pPr/>
              <a:t>25/07/2019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ECFA-2817-459C-82F0-2E9A58D998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11236013"/>
      </p:ext>
    </p:extLst>
  </p:cSld>
  <p:clrMapOvr>
    <a:masterClrMapping/>
  </p:clrMapOvr>
  <p:transition spd="slow" advClick="0" advTm="90000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FD997-864F-46C5-BD21-B479C87E353E}" type="datetimeFigureOut">
              <a:rPr lang="fr-FR" smtClean="0"/>
              <a:pPr/>
              <a:t>25/07/2019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ECFA-2817-459C-82F0-2E9A58D998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59750053"/>
      </p:ext>
    </p:extLst>
  </p:cSld>
  <p:clrMapOvr>
    <a:masterClrMapping/>
  </p:clrMapOvr>
  <p:transition spd="slow" advClick="0" advTm="90000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FD997-864F-46C5-BD21-B479C87E353E}" type="datetimeFigureOut">
              <a:rPr lang="fr-FR" smtClean="0"/>
              <a:pPr/>
              <a:t>25/07/2019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9ECFA-2817-459C-82F0-2E9A58D998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9819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90000">
    <p:blinds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0173" y="0"/>
            <a:ext cx="9826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1690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600000"/>
    </mc:Choice>
    <mc:Fallback>
      <p:transition advClick="0" advTm="60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02971"/>
            <a:ext cx="7296150" cy="4188279"/>
          </a:xfrm>
        </p:spPr>
        <p:txBody>
          <a:bodyPr>
            <a:normAutofit/>
          </a:bodyPr>
          <a:lstStyle/>
          <a:p>
            <a:pPr algn="just"/>
            <a:r>
              <a:rPr lang="fr-FR" sz="2600" b="1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D</a:t>
            </a:r>
            <a:r>
              <a:rPr lang="fr-FR" sz="2600" b="1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e </a:t>
            </a:r>
            <a:r>
              <a:rPr lang="fr-FR" sz="2600" b="1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2011 à 2019, notre pays a gagné 88 places</a:t>
            </a:r>
            <a:r>
              <a:rPr lang="fr-FR" sz="26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, au classement mondial de Reporters Sans Frontières en passant de la </a:t>
            </a:r>
            <a:r>
              <a:rPr lang="fr-FR" sz="2600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159</a:t>
            </a:r>
            <a:r>
              <a:rPr lang="fr-FR" sz="2600" baseline="300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è</a:t>
            </a:r>
            <a:r>
              <a:rPr lang="fr-FR" sz="2600" baseline="30000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me</a:t>
            </a:r>
            <a:r>
              <a:rPr lang="fr-FR" sz="2600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 </a:t>
            </a:r>
            <a:r>
              <a:rPr lang="fr-FR" sz="26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à la </a:t>
            </a:r>
            <a:r>
              <a:rPr lang="fr-FR" sz="2600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71</a:t>
            </a:r>
            <a:r>
              <a:rPr lang="fr-FR" sz="2600" baseline="300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è</a:t>
            </a:r>
            <a:r>
              <a:rPr lang="fr-FR" sz="2600" baseline="30000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me</a:t>
            </a:r>
            <a:r>
              <a:rPr lang="fr-FR" sz="2600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 </a:t>
            </a:r>
            <a:r>
              <a:rPr lang="fr-FR" sz="26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place;</a:t>
            </a:r>
          </a:p>
          <a:p>
            <a:pPr algn="just"/>
            <a:r>
              <a:rPr lang="fr-FR" sz="2600" b="1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Une amélioration de la prise en charge sociale </a:t>
            </a:r>
            <a:r>
              <a:rPr lang="fr-FR" sz="26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des journalistes et professionnels  ;</a:t>
            </a:r>
          </a:p>
          <a:p>
            <a:pPr algn="just"/>
            <a:r>
              <a:rPr lang="fr-FR" sz="2600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Les </a:t>
            </a:r>
            <a:r>
              <a:rPr lang="fr-FR" sz="26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chefs d’entreprise de presse ont vu </a:t>
            </a:r>
            <a:r>
              <a:rPr lang="fr-FR" sz="2600" b="1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leurs capacités managériales renforcées ;</a:t>
            </a:r>
          </a:p>
          <a:p>
            <a:pPr algn="just"/>
            <a:r>
              <a:rPr lang="fr-FR" sz="2600" b="1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L’accompagnement </a:t>
            </a:r>
            <a:r>
              <a:rPr lang="fr-FR" sz="2600" b="1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à l’innovation et la modernité est  une </a:t>
            </a:r>
            <a:r>
              <a:rPr lang="fr-FR" sz="2600" b="1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réalité.</a:t>
            </a:r>
            <a:endParaRPr lang="fr-FR" sz="2400" b="1" dirty="0">
              <a:latin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384175"/>
            <a:ext cx="10515600" cy="758281"/>
          </a:xfrm>
        </p:spPr>
        <p:txBody>
          <a:bodyPr>
            <a:normAutofit/>
          </a:bodyPr>
          <a:lstStyle/>
          <a:p>
            <a:r>
              <a:rPr lang="fr-FR" sz="4300" b="1" dirty="0">
                <a:solidFill>
                  <a:srgbClr val="0070C0"/>
                </a:solidFill>
                <a:latin typeface="Nirmala UI Semilight" panose="020B0402040204020203" pitchFamily="34" charset="0"/>
                <a:ea typeface="+mn-ea"/>
                <a:cs typeface="Nirmala UI Semilight" panose="020B0402040204020203" pitchFamily="34" charset="0"/>
              </a:rPr>
              <a:t>Les résultats des actions du Gouvernement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96237" y="3043237"/>
            <a:ext cx="3931621" cy="173831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532313" y="5093695"/>
            <a:ext cx="285946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50" b="1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Figure 03 </a:t>
            </a:r>
            <a:r>
              <a:rPr lang="fr-FR" sz="1050" b="1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: </a:t>
            </a:r>
            <a:r>
              <a:rPr lang="fr-FR" sz="1050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Logo de Reporters sans frontières</a:t>
            </a:r>
            <a:endParaRPr lang="fr-FR" sz="1050" dirty="0">
              <a:latin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3232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600000">
        <p:blinds dir="vert"/>
      </p:transition>
    </mc:Choice>
    <mc:Fallback>
      <p:transition spd="slow" advClick="0" advTm="600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6699" y="1423307"/>
            <a:ext cx="6722277" cy="5225144"/>
          </a:xfrm>
        </p:spPr>
        <p:txBody>
          <a:bodyPr>
            <a:noAutofit/>
          </a:bodyPr>
          <a:lstStyle/>
          <a:p>
            <a:pPr algn="just"/>
            <a:r>
              <a:rPr lang="fr-FR" sz="2400" b="1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Un projet de décret élargissant les champs d’interventions de l’organe</a:t>
            </a:r>
            <a:r>
              <a:rPr lang="fr-FR" sz="24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 en charge de l’aide </a:t>
            </a:r>
            <a:r>
              <a:rPr lang="fr-FR" sz="2400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publique </a:t>
            </a:r>
            <a:r>
              <a:rPr lang="fr-FR" sz="24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a été déposé ;</a:t>
            </a:r>
          </a:p>
          <a:p>
            <a:pPr algn="just"/>
            <a:r>
              <a:rPr lang="fr-FR" sz="2400" b="1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La poursuite du </a:t>
            </a:r>
            <a:r>
              <a:rPr lang="fr-FR" sz="2400" b="1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plaidoyer pour une augmentation continue de l’aide publique ; </a:t>
            </a:r>
          </a:p>
          <a:p>
            <a:pPr algn="just"/>
            <a:r>
              <a:rPr lang="fr-FR" sz="24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En matière de distribution, </a:t>
            </a:r>
            <a:r>
              <a:rPr lang="fr-FR" sz="2400" b="1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l’ambition </a:t>
            </a:r>
            <a:r>
              <a:rPr lang="fr-FR" sz="2400" b="1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est </a:t>
            </a:r>
            <a:r>
              <a:rPr lang="fr-FR" sz="2400" b="1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de couvrir l’entièreté du territoire</a:t>
            </a:r>
            <a:r>
              <a:rPr lang="fr-FR" sz="24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, en élargissant et diversifiant les canaux de diffusion des produits de presse ;</a:t>
            </a:r>
          </a:p>
          <a:p>
            <a:pPr algn="just"/>
            <a:r>
              <a:rPr lang="fr-FR" sz="24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La mise en place d’une structure de </a:t>
            </a:r>
            <a:r>
              <a:rPr lang="fr-FR" sz="2400" b="1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surveillance et de certification de la diffusion des titres pour garantir les chiffres de la presse papier à savoir le dénombrement, le tirage, la diffusion.</a:t>
            </a: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0531"/>
          </a:xfrm>
        </p:spPr>
        <p:txBody>
          <a:bodyPr>
            <a:normAutofit/>
          </a:bodyPr>
          <a:lstStyle/>
          <a:p>
            <a:r>
              <a:rPr lang="fr-FR" sz="4300" b="1" dirty="0">
                <a:solidFill>
                  <a:srgbClr val="0070C0"/>
                </a:solidFill>
                <a:latin typeface="Nirmala UI Semilight" panose="020B0402040204020203" pitchFamily="34" charset="0"/>
                <a:ea typeface="+mn-ea"/>
                <a:cs typeface="Nirmala UI Semilight" panose="020B0402040204020203" pitchFamily="34" charset="0"/>
              </a:rPr>
              <a:t>Perspectives</a:t>
            </a:r>
          </a:p>
        </p:txBody>
      </p:sp>
      <p:sp>
        <p:nvSpPr>
          <p:cNvPr id="8" name="Rectangle 7"/>
          <p:cNvSpPr/>
          <p:nvPr/>
        </p:nvSpPr>
        <p:spPr>
          <a:xfrm>
            <a:off x="7522378" y="6182165"/>
            <a:ext cx="413622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50" b="1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Figure 04 </a:t>
            </a:r>
            <a:r>
              <a:rPr lang="fr-FR" sz="1050" b="1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: </a:t>
            </a:r>
            <a:r>
              <a:rPr lang="fr-FR" sz="1050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Agent de d’Edipresse en visite dans une station Service. </a:t>
            </a:r>
            <a:endParaRPr lang="fr-FR" sz="1050" dirty="0">
              <a:latin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46950" y="0"/>
            <a:ext cx="48450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9508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600000">
        <p:blinds dir="vert"/>
      </p:transition>
    </mc:Choice>
    <mc:Fallback>
      <p:transition spd="slow" advClick="0" advTm="600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’image 8">
            <a:extLst>
              <a:ext uri="{FF2B5EF4-FFF2-40B4-BE49-F238E27FC236}">
                <a16:creationId xmlns="" xmlns:a16="http://schemas.microsoft.com/office/drawing/2014/main" id="{52FD3342-E198-5348-9EE9-579E8FFF9D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124" y="727789"/>
            <a:ext cx="6830506" cy="5738326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ln w="57150">
            <a:solidFill>
              <a:srgbClr val="FFC000"/>
            </a:solidFill>
          </a:ln>
        </p:spPr>
      </p:pic>
      <p:sp>
        <p:nvSpPr>
          <p:cNvPr id="4" name="Forme libre 5" descr="Accentuation d’image vide">
            <a:extLst>
              <a:ext uri="{FF2B5EF4-FFF2-40B4-BE49-F238E27FC236}">
                <a16:creationId xmlns="" xmlns:a16="http://schemas.microsoft.com/office/drawing/2014/main" id="{764DA446-807B-4C83-BB5A-59E3FABC93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359230" y="333456"/>
            <a:ext cx="2318656" cy="203473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rgbClr val="FFC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/>
          </a:p>
        </p:txBody>
      </p:sp>
      <p:sp>
        <p:nvSpPr>
          <p:cNvPr id="5" name="Forme libre 5" descr="Accentuation d’image pleine">
            <a:extLst>
              <a:ext uri="{FF2B5EF4-FFF2-40B4-BE49-F238E27FC236}">
                <a16:creationId xmlns="" xmlns:a16="http://schemas.microsoft.com/office/drawing/2014/main" id="{F28CDBF8-0191-43F9-98FE-B98B088139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1253713" y="1589799"/>
            <a:ext cx="1417653" cy="1244060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rgbClr val="FFC000"/>
          </a:solidFill>
          <a:ln w="63500" cap="flat">
            <a:solidFill>
              <a:srgbClr val="FFC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7147644" y="2412159"/>
            <a:ext cx="4848414" cy="22978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400" b="1" dirty="0" smtClean="0">
                <a:solidFill>
                  <a:srgbClr val="FFC000"/>
                </a:solidFill>
                <a:latin typeface="Nirmala UI Semilight" panose="020B0402040204020203" pitchFamily="34" charset="0"/>
                <a:ea typeface="+mn-ea"/>
                <a:cs typeface="Nirmala UI Semilight" panose="020B0402040204020203" pitchFamily="34" charset="0"/>
              </a:rPr>
              <a:t>Stratégie de Développement de l’Audiovisuel</a:t>
            </a:r>
            <a:endParaRPr lang="fr-FR" sz="5400" b="1" dirty="0">
              <a:solidFill>
                <a:srgbClr val="FFC000"/>
              </a:solidFill>
              <a:latin typeface="Nirmala UI Semilight" panose="020B0402040204020203" pitchFamily="34" charset="0"/>
              <a:ea typeface="+mn-ea"/>
              <a:cs typeface="Nirmala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5251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600000">
        <p:blinds dir="vert"/>
      </p:transition>
    </mc:Choice>
    <mc:Fallback>
      <p:transition spd="slow" advClick="0" advTm="600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3144" y="257823"/>
            <a:ext cx="10515600" cy="941161"/>
          </a:xfrm>
        </p:spPr>
        <p:txBody>
          <a:bodyPr>
            <a:normAutofit/>
          </a:bodyPr>
          <a:lstStyle/>
          <a:p>
            <a:r>
              <a:rPr lang="fr-FR" sz="4300" b="1" dirty="0" smtClean="0">
                <a:solidFill>
                  <a:srgbClr val="FFC000"/>
                </a:solidFill>
                <a:latin typeface="Nirmala UI Semilight" panose="020B0402040204020203" pitchFamily="34" charset="0"/>
                <a:ea typeface="+mn-ea"/>
                <a:cs typeface="Nirmala UI Semilight" panose="020B0402040204020203" pitchFamily="34" charset="0"/>
              </a:rPr>
              <a:t>Etats des </a:t>
            </a:r>
            <a:r>
              <a:rPr lang="fr-FR" sz="4300" b="1" dirty="0">
                <a:solidFill>
                  <a:srgbClr val="FFC000"/>
                </a:solidFill>
                <a:latin typeface="Nirmala UI Semilight" panose="020B0402040204020203" pitchFamily="34" charset="0"/>
                <a:ea typeface="+mn-ea"/>
                <a:cs typeface="Nirmala UI Semilight" panose="020B0402040204020203" pitchFamily="34" charset="0"/>
              </a:rPr>
              <a:t>l</a:t>
            </a:r>
            <a:r>
              <a:rPr lang="fr-FR" sz="4300" b="1" dirty="0" smtClean="0">
                <a:solidFill>
                  <a:srgbClr val="FFC000"/>
                </a:solidFill>
                <a:latin typeface="Nirmala UI Semilight" panose="020B0402040204020203" pitchFamily="34" charset="0"/>
                <a:ea typeface="+mn-ea"/>
                <a:cs typeface="Nirmala UI Semilight" panose="020B0402040204020203" pitchFamily="34" charset="0"/>
              </a:rPr>
              <a:t>ieux </a:t>
            </a:r>
            <a:endParaRPr lang="fr-FR" sz="4300" b="1" dirty="0">
              <a:solidFill>
                <a:srgbClr val="FFC000"/>
              </a:solidFill>
              <a:latin typeface="Nirmala UI Semilight" panose="020B0402040204020203" pitchFamily="34" charset="0"/>
              <a:ea typeface="+mn-ea"/>
              <a:cs typeface="Nirmala UI Semilight" panose="020B0402040204020203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0547" y="1388709"/>
            <a:ext cx="6997959" cy="5124059"/>
          </a:xfrm>
        </p:spPr>
        <p:txBody>
          <a:bodyPr>
            <a:noAutofit/>
          </a:bodyPr>
          <a:lstStyle/>
          <a:p>
            <a:pPr algn="just"/>
            <a:r>
              <a:rPr lang="fr-FR" sz="2400" b="1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La loi du 27 décembre 2017 portant régime juridique de la communication audiovisuelle </a:t>
            </a:r>
            <a:r>
              <a:rPr lang="fr-FR" sz="24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est celle qui régit </a:t>
            </a:r>
            <a:r>
              <a:rPr lang="fr-FR" sz="2400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les </a:t>
            </a:r>
            <a:r>
              <a:rPr lang="fr-FR" sz="24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médias en Côte d'Ivoire. </a:t>
            </a:r>
          </a:p>
          <a:p>
            <a:pPr algn="just"/>
            <a:r>
              <a:rPr lang="fr-FR" sz="24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Au niveau de la radio, </a:t>
            </a:r>
            <a:r>
              <a:rPr lang="fr-FR" sz="2400" b="1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192 radios en Côte d’Ivoire dont 3 de service public, 5 radios commerciales, 178 non commerciales, 5 radios étrangères et une radio institutionnelle</a:t>
            </a:r>
            <a:r>
              <a:rPr lang="fr-FR" sz="24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. </a:t>
            </a:r>
          </a:p>
          <a:p>
            <a:pPr algn="just"/>
            <a:r>
              <a:rPr lang="fr-FR" sz="24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Au niveau de la télévision, </a:t>
            </a:r>
            <a:r>
              <a:rPr lang="fr-FR" sz="2400" b="1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07 chaines sont aujourd’hui autorisées à émettre dont 03 du service public et 4 télévisions commerciales</a:t>
            </a:r>
            <a:r>
              <a:rPr lang="fr-FR" sz="24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 sur le réseau TNT.</a:t>
            </a:r>
          </a:p>
          <a:p>
            <a:pPr algn="just"/>
            <a:r>
              <a:rPr lang="fr-FR" sz="24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La radiodiffusion télévision Ivoirienne (RTI) a été </a:t>
            </a:r>
            <a:r>
              <a:rPr lang="fr-FR" sz="2400" b="1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scindée en deux entités, RTI et IDT (Société Ivoirienne de Télédiffusion) </a:t>
            </a:r>
          </a:p>
        </p:txBody>
      </p:sp>
      <p:pic>
        <p:nvPicPr>
          <p:cNvPr id="4" name="Espace réservé d’image 8">
            <a:extLst>
              <a:ext uri="{FF2B5EF4-FFF2-40B4-BE49-F238E27FC236}">
                <a16:creationId xmlns="" xmlns:a16="http://schemas.microsoft.com/office/drawing/2014/main" id="{52FD3342-E198-5348-9EE9-579E8FFF9D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8505" y="1515001"/>
            <a:ext cx="4695885" cy="4515685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ln w="57150">
            <a:solidFill>
              <a:srgbClr val="FFC0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8001350" y="6219745"/>
            <a:ext cx="370846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50" b="1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Figure 05 </a:t>
            </a:r>
            <a:r>
              <a:rPr lang="fr-FR" sz="1050" b="1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: </a:t>
            </a:r>
            <a:r>
              <a:rPr lang="fr-FR" sz="1050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logo des chaines disponible sur le la TNT. </a:t>
            </a:r>
            <a:endParaRPr lang="fr-FR" sz="1050" dirty="0">
              <a:latin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7027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600000">
        <p:blinds dir="vert"/>
      </p:transition>
    </mc:Choice>
    <mc:Fallback>
      <p:transition spd="slow" advClick="0" advTm="600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084" y="354240"/>
            <a:ext cx="9906642" cy="636360"/>
          </a:xfrm>
        </p:spPr>
        <p:txBody>
          <a:bodyPr>
            <a:normAutofit fontScale="90000"/>
          </a:bodyPr>
          <a:lstStyle/>
          <a:p>
            <a:r>
              <a:rPr lang="fr-FR" sz="4300" b="1" dirty="0">
                <a:solidFill>
                  <a:srgbClr val="FFC000"/>
                </a:solidFill>
                <a:latin typeface="Nirmala UI Semilight" panose="020B0402040204020203" pitchFamily="34" charset="0"/>
                <a:ea typeface="+mn-ea"/>
                <a:cs typeface="Nirmala UI Semilight" panose="020B0402040204020203" pitchFamily="34" charset="0"/>
              </a:rPr>
              <a:t>Actions du Gouvernement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8085" y="1315616"/>
            <a:ext cx="6451700" cy="5075853"/>
          </a:xfrm>
        </p:spPr>
        <p:txBody>
          <a:bodyPr>
            <a:normAutofit/>
          </a:bodyPr>
          <a:lstStyle/>
          <a:p>
            <a:pPr algn="just"/>
            <a:r>
              <a:rPr lang="fr-FR" sz="2600" b="1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La prise de </a:t>
            </a:r>
            <a:r>
              <a:rPr lang="fr-FR" sz="2600" b="1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textes réglementaires notamment celui </a:t>
            </a:r>
            <a:r>
              <a:rPr lang="fr-FR" sz="2600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relatif à l’exonération sur l’importation </a:t>
            </a:r>
            <a:r>
              <a:rPr lang="fr-FR" sz="26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du kit de </a:t>
            </a:r>
            <a:r>
              <a:rPr lang="fr-FR" sz="2600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réception et le </a:t>
            </a:r>
            <a:r>
              <a:rPr lang="fr-FR" sz="26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plafonnement du coût du kit de </a:t>
            </a:r>
            <a:r>
              <a:rPr lang="fr-FR" sz="2600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réception;</a:t>
            </a:r>
            <a:endParaRPr lang="fr-FR" dirty="0"/>
          </a:p>
          <a:p>
            <a:pPr algn="just"/>
            <a:r>
              <a:rPr lang="fr-FR" sz="2600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Le déploiement de plusieurs </a:t>
            </a:r>
            <a:r>
              <a:rPr lang="fr-FR" sz="2600" b="1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campagnes </a:t>
            </a:r>
            <a:r>
              <a:rPr lang="fr-FR" sz="2600" b="1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de communication </a:t>
            </a:r>
            <a:r>
              <a:rPr lang="fr-FR" sz="2600" b="1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pour </a:t>
            </a:r>
            <a:r>
              <a:rPr lang="fr-FR" sz="2600" b="1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une meilleure vulgarisation de la </a:t>
            </a:r>
            <a:r>
              <a:rPr lang="fr-FR" sz="2600" b="1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TNT </a:t>
            </a:r>
            <a:r>
              <a:rPr lang="fr-FR" sz="2600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depuis </a:t>
            </a:r>
            <a:r>
              <a:rPr lang="fr-FR" sz="26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décembre </a:t>
            </a:r>
            <a:r>
              <a:rPr lang="fr-FR" sz="2600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2018;</a:t>
            </a:r>
            <a:endParaRPr lang="fr-FR" sz="2600" dirty="0">
              <a:latin typeface="Nirmala UI Semilight" panose="020B0402040204020203" pitchFamily="34" charset="0"/>
              <a:cs typeface="Nirmala UI Semilight" panose="020B0402040204020203" pitchFamily="34" charset="0"/>
            </a:endParaRPr>
          </a:p>
          <a:p>
            <a:pPr algn="just"/>
            <a:r>
              <a:rPr lang="fr-FR" sz="2600" b="1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Le renforcement des capacités des médias de service public afin d’amorcer avec succès la libéralisation de l’espace audiovisuel.</a:t>
            </a:r>
          </a:p>
        </p:txBody>
      </p:sp>
      <p:pic>
        <p:nvPicPr>
          <p:cNvPr id="2050" name="Picture 2" descr="RÃ©sultat de recherche d'images pour &quot;NOUVEAU Studio de la RTI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001" y="2188029"/>
            <a:ext cx="4953000" cy="3331028"/>
          </a:xfrm>
          <a:prstGeom prst="roundRect">
            <a:avLst>
              <a:gd name="adj" fmla="val 16667"/>
            </a:avLst>
          </a:prstGeom>
          <a:ln w="38100">
            <a:solidFill>
              <a:srgbClr val="FFC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555036" y="5735851"/>
            <a:ext cx="370846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50" b="1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Figure 06 </a:t>
            </a:r>
            <a:r>
              <a:rPr lang="fr-FR" sz="1050" b="1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: </a:t>
            </a:r>
            <a:r>
              <a:rPr lang="fr-FR" sz="1050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Le Plateau de Journal Télévisé de la RTI. </a:t>
            </a:r>
            <a:endParaRPr lang="fr-FR" sz="1050" dirty="0">
              <a:latin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834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600000">
        <p:blinds dir="vert"/>
      </p:transition>
    </mc:Choice>
    <mc:Fallback>
      <p:transition spd="slow" advClick="0" advTm="600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550182"/>
            <a:ext cx="10515600" cy="788761"/>
          </a:xfrm>
        </p:spPr>
        <p:txBody>
          <a:bodyPr>
            <a:normAutofit/>
          </a:bodyPr>
          <a:lstStyle/>
          <a:p>
            <a:r>
              <a:rPr lang="fr-FR" sz="4300" b="1" dirty="0">
                <a:solidFill>
                  <a:srgbClr val="FFC000"/>
                </a:solidFill>
                <a:latin typeface="Nirmala UI Semilight" panose="020B0402040204020203" pitchFamily="34" charset="0"/>
                <a:ea typeface="+mn-ea"/>
                <a:cs typeface="Nirmala UI Semilight" panose="020B0402040204020203" pitchFamily="34" charset="0"/>
              </a:rPr>
              <a:t>Les résultats des actions du Gouvernement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54698" y="2625562"/>
            <a:ext cx="6335486" cy="3009189"/>
          </a:xfrm>
        </p:spPr>
        <p:txBody>
          <a:bodyPr>
            <a:normAutofit/>
          </a:bodyPr>
          <a:lstStyle/>
          <a:p>
            <a:pPr algn="just"/>
            <a:r>
              <a:rPr lang="fr-FR" sz="2600" b="1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La libéralisation de l’espace audiovisuel avec la disponibilité de plusieurs chaînes de </a:t>
            </a:r>
            <a:r>
              <a:rPr lang="fr-FR" sz="2600" b="1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télévisions </a:t>
            </a:r>
            <a:r>
              <a:rPr lang="fr-FR" sz="2600" b="1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et de </a:t>
            </a:r>
            <a:r>
              <a:rPr lang="fr-FR" sz="2600" b="1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radios</a:t>
            </a:r>
            <a:r>
              <a:rPr lang="fr-FR" sz="2600" b="1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 ;</a:t>
            </a:r>
          </a:p>
          <a:p>
            <a:pPr algn="just"/>
            <a:r>
              <a:rPr lang="fr-FR" sz="26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La disponibilité de la TNT à Abidjan et </a:t>
            </a:r>
            <a:r>
              <a:rPr lang="fr-FR" sz="2600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environ </a:t>
            </a:r>
            <a:r>
              <a:rPr lang="fr-FR" sz="2600" b="1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25% de population desservie </a:t>
            </a:r>
            <a:r>
              <a:rPr lang="fr-FR" sz="26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;</a:t>
            </a:r>
          </a:p>
          <a:p>
            <a:pPr algn="just"/>
            <a:r>
              <a:rPr lang="fr-FR" sz="2600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La familiarisation accrue des populations avec la TNT.</a:t>
            </a:r>
            <a:endParaRPr lang="fr-FR" sz="2600" dirty="0">
              <a:latin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  <p:pic>
        <p:nvPicPr>
          <p:cNvPr id="4" name="Espace réservé d’image 8">
            <a:extLst>
              <a:ext uri="{FF2B5EF4-FFF2-40B4-BE49-F238E27FC236}">
                <a16:creationId xmlns="" xmlns:a16="http://schemas.microsoft.com/office/drawing/2014/main" id="{52FD3342-E198-5348-9EE9-579E8FFF9D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6343" y="1640566"/>
            <a:ext cx="4985657" cy="4500210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ln w="38100">
            <a:solidFill>
              <a:srgbClr val="FFC0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7645340" y="6315441"/>
            <a:ext cx="370846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50" b="1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Figure 07 </a:t>
            </a:r>
            <a:r>
              <a:rPr lang="fr-FR" sz="1050" b="1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: </a:t>
            </a:r>
            <a:r>
              <a:rPr lang="fr-FR" sz="1050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Campagne sur la TNT. </a:t>
            </a:r>
            <a:endParaRPr lang="fr-FR" sz="1050" dirty="0">
              <a:latin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8323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600000">
        <p:blinds dir="vert"/>
      </p:transition>
    </mc:Choice>
    <mc:Fallback>
      <p:transition spd="slow" advClick="0" advTm="600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484868"/>
            <a:ext cx="10515600" cy="777875"/>
          </a:xfrm>
        </p:spPr>
        <p:txBody>
          <a:bodyPr>
            <a:normAutofit/>
          </a:bodyPr>
          <a:lstStyle/>
          <a:p>
            <a:r>
              <a:rPr lang="fr-FR" sz="4300" b="1" dirty="0">
                <a:solidFill>
                  <a:srgbClr val="FFC000"/>
                </a:solidFill>
                <a:latin typeface="Nirmala UI Semilight" panose="020B0402040204020203" pitchFamily="34" charset="0"/>
                <a:ea typeface="+mn-ea"/>
                <a:cs typeface="Nirmala UI Semilight" panose="020B0402040204020203" pitchFamily="34" charset="0"/>
              </a:rPr>
              <a:t>Perspectives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4347" y="1399591"/>
            <a:ext cx="6943531" cy="511317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fr-FR" sz="26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La mise en service de 6 centres émetteurs, afin de </a:t>
            </a:r>
            <a:r>
              <a:rPr lang="fr-FR" sz="2600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desservir </a:t>
            </a:r>
            <a:r>
              <a:rPr lang="fr-FR" sz="2600" b="1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60% de la population</a:t>
            </a:r>
            <a:r>
              <a:rPr lang="fr-FR" sz="26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, fin décembre 2019 ;</a:t>
            </a:r>
          </a:p>
          <a:p>
            <a:pPr algn="just"/>
            <a:r>
              <a:rPr lang="fr-FR" sz="2600" b="1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L’activation </a:t>
            </a:r>
            <a:r>
              <a:rPr lang="fr-FR" sz="2600" b="1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de RTI (RTI3)  et </a:t>
            </a:r>
            <a:r>
              <a:rPr lang="fr-FR" sz="2600" b="1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la </a:t>
            </a:r>
            <a:r>
              <a:rPr lang="fr-FR" sz="2600" b="1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disponibilité de 4 autres chaînes de Télévision </a:t>
            </a:r>
            <a:r>
              <a:rPr lang="fr-FR" sz="26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(Life TV, NCI, 7Infos et RTI3) sur la TNT à partir du </a:t>
            </a:r>
            <a:r>
              <a:rPr lang="fr-FR" sz="2600" b="1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4è trimestre de 2019 </a:t>
            </a:r>
            <a:r>
              <a:rPr lang="fr-FR" sz="2600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;</a:t>
            </a:r>
          </a:p>
          <a:p>
            <a:pPr algn="just"/>
            <a:r>
              <a:rPr lang="fr-FR" sz="2600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 </a:t>
            </a:r>
            <a:r>
              <a:rPr lang="fr-FR" sz="2600" b="1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L’extension de l’aide publique aux médias au secteur de l’audiovisuel</a:t>
            </a:r>
            <a:r>
              <a:rPr lang="fr-FR" sz="2600" b="1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 </a:t>
            </a:r>
            <a:r>
              <a:rPr lang="fr-FR" sz="26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;</a:t>
            </a:r>
            <a:endParaRPr lang="fr-FR" sz="2600" dirty="0" smtClean="0">
              <a:latin typeface="Nirmala UI Semilight" panose="020B0402040204020203" pitchFamily="34" charset="0"/>
              <a:cs typeface="Nirmala UI Semilight" panose="020B0402040204020203" pitchFamily="34" charset="0"/>
            </a:endParaRPr>
          </a:p>
          <a:p>
            <a:pPr algn="just"/>
            <a:r>
              <a:rPr lang="fr-FR" sz="2600" b="1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La création du conservatoire national de l’audiovisuel </a:t>
            </a:r>
            <a:r>
              <a:rPr lang="fr-FR" sz="2600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en charge de la gestion des archives audiovisuelles;</a:t>
            </a:r>
          </a:p>
          <a:p>
            <a:pPr algn="just"/>
            <a:r>
              <a:rPr lang="fr-FR" sz="2600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La </a:t>
            </a:r>
            <a:r>
              <a:rPr lang="fr-FR" sz="26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mise en place d’une </a:t>
            </a:r>
            <a:r>
              <a:rPr lang="fr-FR" sz="2600" b="1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structure de gestion de la mesure des audiences pour </a:t>
            </a:r>
            <a:r>
              <a:rPr lang="fr-FR" sz="2600" b="1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booster </a:t>
            </a:r>
            <a:r>
              <a:rPr lang="fr-FR" sz="2600" b="1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le segment publicitaire en Côte d’Ivoire</a:t>
            </a:r>
            <a:r>
              <a:rPr lang="fr-FR" dirty="0"/>
              <a:t>.</a:t>
            </a:r>
          </a:p>
          <a:p>
            <a:pPr algn="just"/>
            <a:endParaRPr lang="fr-FR" sz="2600" dirty="0">
              <a:latin typeface="Nirmala UI Semilight" panose="020B0402040204020203" pitchFamily="34" charset="0"/>
              <a:cs typeface="Nirmala UI Semilight" panose="020B0402040204020203" pitchFamily="34" charset="0"/>
            </a:endParaRPr>
          </a:p>
          <a:p>
            <a:pPr algn="just"/>
            <a:endParaRPr lang="fr-FR" sz="2600" dirty="0" smtClean="0">
              <a:latin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12940" y="2433005"/>
            <a:ext cx="4415774" cy="3046347"/>
          </a:xfrm>
          <a:prstGeom prst="roundRect">
            <a:avLst>
              <a:gd name="adj" fmla="val 16667"/>
            </a:avLst>
          </a:prstGeom>
          <a:ln w="38100">
            <a:solidFill>
              <a:srgbClr val="FFC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7914266" y="5605222"/>
            <a:ext cx="400559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50" b="1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Figure 08 : </a:t>
            </a:r>
            <a:r>
              <a:rPr lang="fr-FR" sz="1050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Antenne du centre émetteur dans la ville de Bouaké. </a:t>
            </a:r>
            <a:endParaRPr lang="fr-FR" sz="1050" dirty="0">
              <a:latin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8266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600000">
        <p:blinds dir="vert"/>
      </p:transition>
    </mc:Choice>
    <mc:Fallback>
      <p:transition spd="slow" advClick="0" advTm="600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669926"/>
            <a:ext cx="10515600" cy="810532"/>
          </a:xfrm>
        </p:spPr>
        <p:txBody>
          <a:bodyPr>
            <a:normAutofit/>
          </a:bodyPr>
          <a:lstStyle/>
          <a:p>
            <a:r>
              <a:rPr lang="fr-FR" sz="4300" b="1" dirty="0">
                <a:solidFill>
                  <a:srgbClr val="FFC000"/>
                </a:solidFill>
                <a:latin typeface="Nirmala UI Semilight" panose="020B0402040204020203" pitchFamily="34" charset="0"/>
                <a:ea typeface="+mn-ea"/>
                <a:cs typeface="Nirmala UI Semilight" panose="020B0402040204020203" pitchFamily="34" charset="0"/>
              </a:rPr>
              <a:t>Perspectives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065111"/>
            <a:ext cx="10515600" cy="3715204"/>
          </a:xfrm>
        </p:spPr>
        <p:txBody>
          <a:bodyPr>
            <a:normAutofit/>
          </a:bodyPr>
          <a:lstStyle/>
          <a:p>
            <a:pPr algn="just"/>
            <a:r>
              <a:rPr lang="fr-FR" sz="2600" b="1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Le </a:t>
            </a:r>
            <a:r>
              <a:rPr lang="fr-FR" sz="2600" b="1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soutien </a:t>
            </a:r>
            <a:r>
              <a:rPr lang="fr-FR" sz="2600" b="1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financier de l’Etat</a:t>
            </a:r>
            <a:r>
              <a:rPr lang="fr-FR" sz="26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 à la structure de gestion de la mesure des audiences;</a:t>
            </a:r>
          </a:p>
          <a:p>
            <a:pPr algn="just"/>
            <a:r>
              <a:rPr lang="fr-FR" sz="2600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La </a:t>
            </a:r>
            <a:r>
              <a:rPr lang="fr-FR" sz="26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réorganisation et </a:t>
            </a:r>
            <a:r>
              <a:rPr lang="fr-FR" sz="2600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la prise </a:t>
            </a:r>
            <a:r>
              <a:rPr lang="fr-FR" sz="26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en compte du secteur audiovisuel mobile ;</a:t>
            </a:r>
          </a:p>
          <a:p>
            <a:pPr algn="just"/>
            <a:r>
              <a:rPr lang="fr-FR" sz="2600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La réhabilitation de toutes les radios rurales locales ;</a:t>
            </a:r>
          </a:p>
          <a:p>
            <a:pPr algn="just"/>
            <a:r>
              <a:rPr lang="fr-FR" sz="2600" b="1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La création du </a:t>
            </a:r>
            <a:r>
              <a:rPr lang="fr-FR" sz="2600" b="1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C</a:t>
            </a:r>
            <a:r>
              <a:rPr lang="fr-FR" sz="2600" b="1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onservatoire national de l’audiovisuel en charge de la conservation et l’exploitation des archives audiovisuelles ;</a:t>
            </a:r>
          </a:p>
          <a:p>
            <a:pPr algn="just"/>
            <a:r>
              <a:rPr lang="fr-FR" sz="2600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L’adoption </a:t>
            </a:r>
            <a:r>
              <a:rPr lang="fr-FR" sz="26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du nouveau cadre juridique du FSDP afin de permettre au secteur de l’audiovisuel de bénéficier de fonds de soutien.</a:t>
            </a:r>
          </a:p>
        </p:txBody>
      </p:sp>
    </p:spTree>
    <p:extLst>
      <p:ext uri="{BB962C8B-B14F-4D97-AF65-F5344CB8AC3E}">
        <p14:creationId xmlns:p14="http://schemas.microsoft.com/office/powerpoint/2010/main" xmlns="" val="3224654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600000">
        <p:blinds dir="vert"/>
      </p:transition>
    </mc:Choice>
    <mc:Fallback>
      <p:transition spd="slow" advClick="0" advTm="600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’image 8">
            <a:extLst>
              <a:ext uri="{FF2B5EF4-FFF2-40B4-BE49-F238E27FC236}">
                <a16:creationId xmlns="" xmlns:a16="http://schemas.microsoft.com/office/drawing/2014/main" id="{52FD3342-E198-5348-9EE9-579E8FFF9D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161" y="805544"/>
            <a:ext cx="6970424" cy="5845628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ln w="57150">
            <a:solidFill>
              <a:srgbClr val="7030A0"/>
            </a:solidFill>
          </a:ln>
        </p:spPr>
      </p:pic>
      <p:sp>
        <p:nvSpPr>
          <p:cNvPr id="4" name="Forme libre 5" descr="Accentuation d’image vide">
            <a:extLst>
              <a:ext uri="{FF2B5EF4-FFF2-40B4-BE49-F238E27FC236}">
                <a16:creationId xmlns="" xmlns:a16="http://schemas.microsoft.com/office/drawing/2014/main" id="{764DA446-807B-4C83-BB5A-59E3FABC93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373161" y="212170"/>
            <a:ext cx="2642182" cy="231864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rgbClr val="7030A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/>
          </a:p>
        </p:txBody>
      </p:sp>
      <p:sp>
        <p:nvSpPr>
          <p:cNvPr id="5" name="Forme libre 5" descr="Accentuation d’image pleine">
            <a:extLst>
              <a:ext uri="{FF2B5EF4-FFF2-40B4-BE49-F238E27FC236}">
                <a16:creationId xmlns="" xmlns:a16="http://schemas.microsoft.com/office/drawing/2014/main" id="{F28CDBF8-0191-43F9-98FE-B98B088139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1504417" y="1579094"/>
            <a:ext cx="1586291" cy="1392049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rgbClr val="7030A0"/>
          </a:solidFill>
          <a:ln w="63500" cap="flat">
            <a:solidFill>
              <a:srgbClr val="7030A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7343585" y="2074144"/>
            <a:ext cx="4848414" cy="2991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400" b="1" dirty="0" smtClean="0">
                <a:solidFill>
                  <a:srgbClr val="7030A0"/>
                </a:solidFill>
                <a:latin typeface="Nirmala UI Semilight" panose="020B0402040204020203" pitchFamily="34" charset="0"/>
                <a:ea typeface="+mn-ea"/>
                <a:cs typeface="Nirmala UI Semilight" panose="020B0402040204020203" pitchFamily="34" charset="0"/>
              </a:rPr>
              <a:t>Stratégie de Développement des Nouveaux Médias</a:t>
            </a:r>
            <a:endParaRPr lang="fr-FR" sz="5400" b="1" dirty="0">
              <a:solidFill>
                <a:srgbClr val="7030A0"/>
              </a:solidFill>
              <a:latin typeface="Nirmala UI Semilight" panose="020B0402040204020203" pitchFamily="34" charset="0"/>
              <a:ea typeface="+mn-ea"/>
              <a:cs typeface="Nirmala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0635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600000">
        <p:blinds dir="vert"/>
      </p:transition>
    </mc:Choice>
    <mc:Fallback>
      <p:transition spd="slow" advClick="0" advTm="600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0275"/>
          </a:xfrm>
        </p:spPr>
        <p:txBody>
          <a:bodyPr>
            <a:normAutofit/>
          </a:bodyPr>
          <a:lstStyle/>
          <a:p>
            <a:r>
              <a:rPr lang="fr-FR" sz="4300" b="1" dirty="0">
                <a:solidFill>
                  <a:srgbClr val="7030A0"/>
                </a:solidFill>
                <a:latin typeface="Nirmala UI Semilight" panose="020B0402040204020203" pitchFamily="34" charset="0"/>
                <a:ea typeface="+mn-ea"/>
                <a:cs typeface="Nirmala UI Semilight" panose="020B0402040204020203" pitchFamily="34" charset="0"/>
              </a:rPr>
              <a:t>Etats des lieux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696686" y="1666693"/>
            <a:ext cx="5782491" cy="4846074"/>
          </a:xfrm>
        </p:spPr>
        <p:txBody>
          <a:bodyPr>
            <a:normAutofit lnSpcReduction="10000"/>
          </a:bodyPr>
          <a:lstStyle/>
          <a:p>
            <a:pPr algn="just"/>
            <a:r>
              <a:rPr lang="fr-FR" sz="2600" b="1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U</a:t>
            </a:r>
            <a:r>
              <a:rPr lang="fr-FR" sz="2600" b="1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ne </a:t>
            </a:r>
            <a:r>
              <a:rPr lang="fr-FR" sz="2600" b="1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insuffisance du cadre </a:t>
            </a:r>
            <a:r>
              <a:rPr lang="fr-FR" sz="2600" b="1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juridique </a:t>
            </a:r>
            <a:r>
              <a:rPr lang="fr-FR" sz="2600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car ne prenant pas en compte les </a:t>
            </a:r>
            <a:r>
              <a:rPr lang="fr-FR" sz="26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organes de production d’informations numériques ;</a:t>
            </a:r>
            <a:endParaRPr lang="fr-FR" sz="2600" dirty="0" smtClean="0">
              <a:latin typeface="Nirmala UI Semilight" panose="020B0402040204020203" pitchFamily="34" charset="0"/>
              <a:cs typeface="Nirmala UI Semilight" panose="020B0402040204020203" pitchFamily="34" charset="0"/>
            </a:endParaRPr>
          </a:p>
          <a:p>
            <a:pPr algn="just"/>
            <a:r>
              <a:rPr lang="fr-FR" sz="2600" b="1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Les journalistes ne bénéficiaient pas de formation en écriture web </a:t>
            </a:r>
            <a:r>
              <a:rPr lang="fr-FR" sz="26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et en gestion d’entreprises de presse numérique;</a:t>
            </a:r>
          </a:p>
          <a:p>
            <a:pPr algn="just"/>
            <a:r>
              <a:rPr lang="fr-FR" sz="2600" b="1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Une </a:t>
            </a:r>
            <a:r>
              <a:rPr lang="fr-FR" sz="2600" b="1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forte progression en termes de présence de médias en </a:t>
            </a:r>
            <a:r>
              <a:rPr lang="fr-FR" sz="2600" b="1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ligne; </a:t>
            </a:r>
            <a:endParaRPr lang="fr-FR" sz="2600" b="1" dirty="0">
              <a:latin typeface="Nirmala UI Semilight" panose="020B0402040204020203" pitchFamily="34" charset="0"/>
              <a:cs typeface="Nirmala UI Semilight" panose="020B0402040204020203" pitchFamily="34" charset="0"/>
            </a:endParaRPr>
          </a:p>
          <a:p>
            <a:pPr algn="just"/>
            <a:r>
              <a:rPr lang="fr-FR" sz="2600" b="1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Le </a:t>
            </a:r>
            <a:r>
              <a:rPr lang="fr-FR" sz="2600" b="1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non-respect </a:t>
            </a:r>
            <a:r>
              <a:rPr lang="fr-FR" sz="2600" b="1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du c</a:t>
            </a:r>
            <a:r>
              <a:rPr lang="fr-FR" sz="2600" b="1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ode d’éthique </a:t>
            </a:r>
            <a:r>
              <a:rPr lang="fr-FR" sz="2600" b="1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et de déontologie</a:t>
            </a:r>
            <a:r>
              <a:rPr lang="fr-FR" sz="26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 par plusieurs organes de presse en </a:t>
            </a:r>
            <a:r>
              <a:rPr lang="fr-FR" sz="2600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ligne</a:t>
            </a:r>
            <a:r>
              <a:rPr lang="fr-FR" sz="26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.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26595464"/>
              </p:ext>
            </p:extLst>
          </p:nvPr>
        </p:nvGraphicFramePr>
        <p:xfrm>
          <a:off x="6662055" y="1813836"/>
          <a:ext cx="5281128" cy="3495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6263">
                  <a:extLst>
                    <a:ext uri="{9D8B030D-6E8A-4147-A177-3AD203B41FA5}">
                      <a16:colId xmlns="" xmlns:a16="http://schemas.microsoft.com/office/drawing/2014/main" val="155763818"/>
                    </a:ext>
                  </a:extLst>
                </a:gridCol>
                <a:gridCol w="1604865">
                  <a:extLst>
                    <a:ext uri="{9D8B030D-6E8A-4147-A177-3AD203B41FA5}">
                      <a16:colId xmlns="" xmlns:a16="http://schemas.microsoft.com/office/drawing/2014/main" val="1948754214"/>
                    </a:ext>
                  </a:extLst>
                </a:gridCol>
              </a:tblGrid>
              <a:tr h="699180">
                <a:tc>
                  <a:txBody>
                    <a:bodyPr/>
                    <a:lstStyle/>
                    <a:p>
                      <a:pPr algn="ctr"/>
                      <a:r>
                        <a:rPr lang="fr-FR" sz="2800" b="1" kern="1200" dirty="0" smtClean="0">
                          <a:solidFill>
                            <a:schemeClr val="bg1"/>
                          </a:solidFill>
                          <a:latin typeface="Nirmala UI Semilight" panose="020B0402040204020203" pitchFamily="34" charset="0"/>
                          <a:ea typeface="+mn-ea"/>
                          <a:cs typeface="Nirmala UI Semilight" panose="020B0402040204020203" pitchFamily="34" charset="0"/>
                        </a:rPr>
                        <a:t>Organes</a:t>
                      </a:r>
                      <a:endParaRPr lang="fr-FR" sz="2800" b="1" kern="1200" dirty="0">
                        <a:solidFill>
                          <a:schemeClr val="bg1"/>
                        </a:solidFill>
                        <a:latin typeface="Nirmala UI Semilight" panose="020B0402040204020203" pitchFamily="34" charset="0"/>
                        <a:ea typeface="+mn-ea"/>
                        <a:cs typeface="Nirmala UI Semilight" panose="020B04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kern="1200" dirty="0" smtClean="0">
                          <a:solidFill>
                            <a:schemeClr val="bg1"/>
                          </a:solidFill>
                          <a:latin typeface="Nirmala UI Semilight" panose="020B0402040204020203" pitchFamily="34" charset="0"/>
                          <a:ea typeface="+mn-ea"/>
                          <a:cs typeface="Nirmala UI Semilight" panose="020B0402040204020203" pitchFamily="34" charset="0"/>
                        </a:rPr>
                        <a:t>Nombres</a:t>
                      </a:r>
                      <a:endParaRPr lang="fr-FR" sz="2800" b="1" kern="1200" dirty="0">
                        <a:solidFill>
                          <a:schemeClr val="bg1"/>
                        </a:solidFill>
                        <a:latin typeface="Nirmala UI Semilight" panose="020B0402040204020203" pitchFamily="34" charset="0"/>
                        <a:ea typeface="+mn-ea"/>
                        <a:cs typeface="Nirmala UI Semilight" panose="020B04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264632884"/>
                  </a:ext>
                </a:extLst>
              </a:tr>
              <a:tr h="699180">
                <a:tc>
                  <a:txBody>
                    <a:bodyPr/>
                    <a:lstStyle/>
                    <a:p>
                      <a:r>
                        <a:rPr lang="fr-FR" sz="2600" kern="1200" dirty="0" smtClean="0">
                          <a:solidFill>
                            <a:schemeClr val="tx1"/>
                          </a:solidFill>
                          <a:latin typeface="Nirmala UI Semilight" panose="020B0402040204020203" pitchFamily="34" charset="0"/>
                          <a:ea typeface="+mn-ea"/>
                          <a:cs typeface="Nirmala UI Semilight" panose="020B0402040204020203" pitchFamily="34" charset="0"/>
                        </a:rPr>
                        <a:t>Médias en ligne </a:t>
                      </a:r>
                      <a:endParaRPr lang="fr-FR" sz="2600" kern="1200" dirty="0">
                        <a:solidFill>
                          <a:schemeClr val="tx1"/>
                        </a:solidFill>
                        <a:latin typeface="Nirmala UI Semilight" panose="020B0402040204020203" pitchFamily="34" charset="0"/>
                        <a:ea typeface="+mn-ea"/>
                        <a:cs typeface="Nirmala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600" kern="1200" dirty="0" smtClean="0">
                          <a:solidFill>
                            <a:schemeClr val="tx1"/>
                          </a:solidFill>
                          <a:latin typeface="Nirmala UI Semilight" panose="020B0402040204020203" pitchFamily="34" charset="0"/>
                          <a:ea typeface="+mn-ea"/>
                          <a:cs typeface="Nirmala UI Semilight" panose="020B0402040204020203" pitchFamily="34" charset="0"/>
                        </a:rPr>
                        <a:t>124</a:t>
                      </a:r>
                      <a:endParaRPr lang="fr-FR" sz="2600" kern="1200" dirty="0">
                        <a:solidFill>
                          <a:schemeClr val="tx1"/>
                        </a:solidFill>
                        <a:latin typeface="Nirmala UI Semilight" panose="020B0402040204020203" pitchFamily="34" charset="0"/>
                        <a:ea typeface="+mn-ea"/>
                        <a:cs typeface="Nirmala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52137024"/>
                  </a:ext>
                </a:extLst>
              </a:tr>
              <a:tr h="699180">
                <a:tc>
                  <a:txBody>
                    <a:bodyPr/>
                    <a:lstStyle/>
                    <a:p>
                      <a:r>
                        <a:rPr lang="fr-FR" sz="2600" kern="1200" dirty="0" smtClean="0">
                          <a:solidFill>
                            <a:schemeClr val="tx1"/>
                          </a:solidFill>
                          <a:latin typeface="Nirmala UI Semilight" panose="020B0402040204020203" pitchFamily="34" charset="0"/>
                          <a:ea typeface="+mn-ea"/>
                          <a:cs typeface="Nirmala UI Semilight" panose="020B0402040204020203" pitchFamily="34" charset="0"/>
                        </a:rPr>
                        <a:t>Web TV</a:t>
                      </a:r>
                      <a:endParaRPr lang="fr-FR" sz="2600" kern="1200" dirty="0">
                        <a:solidFill>
                          <a:schemeClr val="tx1"/>
                        </a:solidFill>
                        <a:latin typeface="Nirmala UI Semilight" panose="020B0402040204020203" pitchFamily="34" charset="0"/>
                        <a:ea typeface="+mn-ea"/>
                        <a:cs typeface="Nirmala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600" kern="1200" dirty="0" smtClean="0">
                          <a:solidFill>
                            <a:schemeClr val="tx1"/>
                          </a:solidFill>
                          <a:latin typeface="Nirmala UI Semilight" panose="020B0402040204020203" pitchFamily="34" charset="0"/>
                          <a:ea typeface="+mn-ea"/>
                          <a:cs typeface="Nirmala UI Semilight" panose="020B0402040204020203" pitchFamily="34" charset="0"/>
                        </a:rPr>
                        <a:t>2</a:t>
                      </a:r>
                      <a:endParaRPr lang="fr-FR" sz="2600" kern="1200" dirty="0">
                        <a:solidFill>
                          <a:schemeClr val="tx1"/>
                        </a:solidFill>
                        <a:latin typeface="Nirmala UI Semilight" panose="020B0402040204020203" pitchFamily="34" charset="0"/>
                        <a:ea typeface="+mn-ea"/>
                        <a:cs typeface="Nirmala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98293813"/>
                  </a:ext>
                </a:extLst>
              </a:tr>
              <a:tr h="699180">
                <a:tc>
                  <a:txBody>
                    <a:bodyPr/>
                    <a:lstStyle/>
                    <a:p>
                      <a:r>
                        <a:rPr lang="fr-FR" sz="2600" kern="1200" dirty="0" smtClean="0">
                          <a:solidFill>
                            <a:schemeClr val="tx1"/>
                          </a:solidFill>
                          <a:latin typeface="Nirmala UI Semilight" panose="020B0402040204020203" pitchFamily="34" charset="0"/>
                          <a:ea typeface="+mn-ea"/>
                          <a:cs typeface="Nirmala UI Semilight" panose="020B0402040204020203" pitchFamily="34" charset="0"/>
                        </a:rPr>
                        <a:t>Agences de Presse </a:t>
                      </a:r>
                      <a:endParaRPr lang="fr-FR" sz="2600" kern="1200" dirty="0">
                        <a:solidFill>
                          <a:schemeClr val="tx1"/>
                        </a:solidFill>
                        <a:latin typeface="Nirmala UI Semilight" panose="020B0402040204020203" pitchFamily="34" charset="0"/>
                        <a:ea typeface="+mn-ea"/>
                        <a:cs typeface="Nirmala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600" kern="1200" dirty="0" smtClean="0">
                          <a:solidFill>
                            <a:schemeClr val="tx1"/>
                          </a:solidFill>
                          <a:latin typeface="Nirmala UI Semilight" panose="020B0402040204020203" pitchFamily="34" charset="0"/>
                          <a:ea typeface="+mn-ea"/>
                          <a:cs typeface="Nirmala UI Semilight" panose="020B0402040204020203" pitchFamily="34" charset="0"/>
                        </a:rPr>
                        <a:t>3</a:t>
                      </a:r>
                      <a:endParaRPr lang="fr-FR" sz="2600" kern="1200" dirty="0">
                        <a:solidFill>
                          <a:schemeClr val="tx1"/>
                        </a:solidFill>
                        <a:latin typeface="Nirmala UI Semilight" panose="020B0402040204020203" pitchFamily="34" charset="0"/>
                        <a:ea typeface="+mn-ea"/>
                        <a:cs typeface="Nirmala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11483058"/>
                  </a:ext>
                </a:extLst>
              </a:tr>
              <a:tr h="699180">
                <a:tc>
                  <a:txBody>
                    <a:bodyPr/>
                    <a:lstStyle/>
                    <a:p>
                      <a:r>
                        <a:rPr lang="fr-FR" sz="2600" kern="1200" dirty="0" smtClean="0">
                          <a:solidFill>
                            <a:schemeClr val="tx1"/>
                          </a:solidFill>
                          <a:latin typeface="Nirmala UI Semilight" panose="020B0402040204020203" pitchFamily="34" charset="0"/>
                          <a:ea typeface="+mn-ea"/>
                          <a:cs typeface="Nirmala UI Semilight" panose="020B0402040204020203" pitchFamily="34" charset="0"/>
                        </a:rPr>
                        <a:t>Agrégateurs </a:t>
                      </a:r>
                      <a:endParaRPr lang="fr-FR" sz="2600" kern="1200" dirty="0">
                        <a:solidFill>
                          <a:schemeClr val="tx1"/>
                        </a:solidFill>
                        <a:latin typeface="Nirmala UI Semilight" panose="020B0402040204020203" pitchFamily="34" charset="0"/>
                        <a:ea typeface="+mn-ea"/>
                        <a:cs typeface="Nirmala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600" kern="1200" dirty="0" smtClean="0">
                          <a:solidFill>
                            <a:schemeClr val="tx1"/>
                          </a:solidFill>
                          <a:latin typeface="Nirmala UI Semilight" panose="020B0402040204020203" pitchFamily="34" charset="0"/>
                          <a:ea typeface="+mn-ea"/>
                          <a:cs typeface="Nirmala UI Semilight" panose="020B0402040204020203" pitchFamily="34" charset="0"/>
                        </a:rPr>
                        <a:t>9</a:t>
                      </a:r>
                      <a:endParaRPr lang="fr-FR" sz="2600" kern="1200" dirty="0">
                        <a:solidFill>
                          <a:schemeClr val="tx1"/>
                        </a:solidFill>
                        <a:latin typeface="Nirmala UI Semilight" panose="020B0402040204020203" pitchFamily="34" charset="0"/>
                        <a:ea typeface="+mn-ea"/>
                        <a:cs typeface="Nirmala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68293774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7448389" y="5515660"/>
            <a:ext cx="370846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50" b="1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Figure 09 </a:t>
            </a:r>
            <a:r>
              <a:rPr lang="fr-FR" sz="1050" b="1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: </a:t>
            </a:r>
            <a:r>
              <a:rPr lang="fr-FR" sz="1050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Tableau récapitulatif des médias en lignes. </a:t>
            </a:r>
            <a:endParaRPr lang="fr-FR" sz="1050" dirty="0">
              <a:latin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7829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600000">
        <p:blinds dir="vert"/>
      </p:transition>
    </mc:Choice>
    <mc:Fallback>
      <p:transition spd="slow" advClick="0" advTm="600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01924" y="3705208"/>
            <a:ext cx="4594372" cy="267382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358" b="17165"/>
          <a:stretch/>
        </p:blipFill>
        <p:spPr>
          <a:xfrm>
            <a:off x="8413683" y="1550100"/>
            <a:ext cx="3708334" cy="2279797"/>
          </a:xfrm>
          <a:prstGeom prst="rect">
            <a:avLst/>
          </a:prstGeom>
        </p:spPr>
      </p:pic>
      <p:sp>
        <p:nvSpPr>
          <p:cNvPr id="11" name="Organigramme : Alternative 10"/>
          <p:cNvSpPr/>
          <p:nvPr/>
        </p:nvSpPr>
        <p:spPr>
          <a:xfrm>
            <a:off x="-544286" y="2362201"/>
            <a:ext cx="8146209" cy="2590800"/>
          </a:xfrm>
          <a:prstGeom prst="flowChartAlternate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42258" y="2689999"/>
            <a:ext cx="6607628" cy="2002890"/>
          </a:xfrm>
        </p:spPr>
        <p:txBody>
          <a:bodyPr>
            <a:noAutofit/>
          </a:bodyPr>
          <a:lstStyle/>
          <a:p>
            <a:pPr algn="l"/>
            <a:r>
              <a:rPr lang="fr-FR" sz="4400" b="1" dirty="0" smtClean="0">
                <a:solidFill>
                  <a:schemeClr val="bg1"/>
                </a:solidFill>
                <a:latin typeface="Nirmala UI Semilight" panose="020B0402040204020203" pitchFamily="34" charset="0"/>
                <a:ea typeface="+mn-ea"/>
                <a:cs typeface="Nirmala UI Semilight" panose="020B0402040204020203" pitchFamily="34" charset="0"/>
              </a:rPr>
              <a:t>Communication et Médias en Côte d’Ivoire: </a:t>
            </a:r>
            <a:br>
              <a:rPr lang="fr-FR" sz="4400" b="1" dirty="0" smtClean="0">
                <a:solidFill>
                  <a:schemeClr val="bg1"/>
                </a:solidFill>
                <a:latin typeface="Nirmala UI Semilight" panose="020B0402040204020203" pitchFamily="34" charset="0"/>
                <a:ea typeface="+mn-ea"/>
                <a:cs typeface="Nirmala UI Semilight" panose="020B0402040204020203" pitchFamily="34" charset="0"/>
              </a:rPr>
            </a:br>
            <a:r>
              <a:rPr lang="fr-FR" sz="4400" b="1" dirty="0" smtClean="0">
                <a:solidFill>
                  <a:schemeClr val="bg1"/>
                </a:solidFill>
                <a:latin typeface="Nirmala UI Semilight" panose="020B0402040204020203" pitchFamily="34" charset="0"/>
                <a:ea typeface="+mn-ea"/>
                <a:cs typeface="Nirmala UI Semilight" panose="020B0402040204020203" pitchFamily="34" charset="0"/>
              </a:rPr>
              <a:t>Enjeux </a:t>
            </a:r>
            <a:r>
              <a:rPr lang="fr-FR" sz="4400" b="1" dirty="0">
                <a:solidFill>
                  <a:schemeClr val="bg1"/>
                </a:solidFill>
                <a:latin typeface="Nirmala UI Semilight" panose="020B0402040204020203" pitchFamily="34" charset="0"/>
                <a:ea typeface="+mn-ea"/>
                <a:cs typeface="Nirmala UI Semilight" panose="020B0402040204020203" pitchFamily="34" charset="0"/>
              </a:rPr>
              <a:t>et </a:t>
            </a:r>
            <a:r>
              <a:rPr lang="fr-FR" sz="4400" b="1" dirty="0" smtClean="0">
                <a:solidFill>
                  <a:schemeClr val="bg1"/>
                </a:solidFill>
                <a:latin typeface="Nirmala UI Semilight" panose="020B0402040204020203" pitchFamily="34" charset="0"/>
                <a:ea typeface="+mn-ea"/>
                <a:cs typeface="Nirmala UI Semilight" panose="020B0402040204020203" pitchFamily="34" charset="0"/>
              </a:rPr>
              <a:t>Perspectives</a:t>
            </a:r>
            <a:endParaRPr lang="fr-FR" sz="4400" b="1" dirty="0">
              <a:solidFill>
                <a:schemeClr val="bg1"/>
              </a:solidFill>
              <a:latin typeface="Nirmala UI Semilight" panose="020B0402040204020203" pitchFamily="34" charset="0"/>
              <a:ea typeface="+mn-ea"/>
              <a:cs typeface="Nirmala UI Semilight" panose="020B0402040204020203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36171" y="5939095"/>
            <a:ext cx="3396344" cy="439933"/>
          </a:xfrm>
        </p:spPr>
        <p:txBody>
          <a:bodyPr>
            <a:noAutofit/>
          </a:bodyPr>
          <a:lstStyle/>
          <a:p>
            <a:pPr algn="l"/>
            <a:r>
              <a:rPr lang="fr-FR" b="1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M. </a:t>
            </a:r>
            <a:r>
              <a:rPr lang="fr-FR" b="1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Sidi Tiémoko TOURE</a:t>
            </a: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937989" y="6291942"/>
            <a:ext cx="3394526" cy="3365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400" spc="-15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Ministre de la Communication et des Médias 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642258" y="1876779"/>
            <a:ext cx="2688134" cy="59325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300" b="1" dirty="0" smtClean="0">
                <a:latin typeface="Nirmala UI Semilight" panose="020B0402040204020203" pitchFamily="34" charset="0"/>
                <a:ea typeface="+mn-ea"/>
                <a:cs typeface="Nirmala UI Semilight" panose="020B0402040204020203" pitchFamily="34" charset="0"/>
              </a:rPr>
              <a:t>Thème :</a:t>
            </a:r>
            <a:endParaRPr lang="fr-FR" sz="4300" b="1" dirty="0">
              <a:latin typeface="Nirmala UI Semilight" panose="020B0402040204020203" pitchFamily="34" charset="0"/>
              <a:ea typeface="+mn-ea"/>
              <a:cs typeface="Nirmala UI Semilight" panose="020B0402040204020203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9971" y="326545"/>
            <a:ext cx="3048000" cy="94528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 rot="21000923">
            <a:off x="219549" y="1915984"/>
            <a:ext cx="114715" cy="3562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541605" y="468016"/>
            <a:ext cx="1199897" cy="66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3024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600000">
        <p:blinds dir="vert"/>
      </p:transition>
    </mc:Choice>
    <mc:Fallback>
      <p:transition spd="slow" advClick="0" advTm="600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0275"/>
          </a:xfrm>
        </p:spPr>
        <p:txBody>
          <a:bodyPr>
            <a:normAutofit/>
          </a:bodyPr>
          <a:lstStyle/>
          <a:p>
            <a:r>
              <a:rPr lang="fr-FR" sz="4300" b="1" dirty="0" smtClean="0">
                <a:solidFill>
                  <a:srgbClr val="7030A0"/>
                </a:solidFill>
                <a:latin typeface="Nirmala UI Semilight" panose="020B0402040204020203" pitchFamily="34" charset="0"/>
                <a:ea typeface="+mn-ea"/>
                <a:cs typeface="Nirmala UI Semilight" panose="020B0402040204020203" pitchFamily="34" charset="0"/>
              </a:rPr>
              <a:t>Etat des lieux (constat de l’OMENCI*)</a:t>
            </a:r>
            <a:endParaRPr lang="fr-FR" sz="4300" b="1" dirty="0">
              <a:solidFill>
                <a:srgbClr val="7030A0"/>
              </a:solidFill>
              <a:latin typeface="Nirmala UI Semilight" panose="020B0402040204020203" pitchFamily="34" charset="0"/>
              <a:ea typeface="+mn-ea"/>
              <a:cs typeface="Nirmala UI Semilight" panose="020B0402040204020203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2585" y="1797820"/>
            <a:ext cx="5978434" cy="4067901"/>
          </a:xfrm>
        </p:spPr>
        <p:txBody>
          <a:bodyPr>
            <a:normAutofit/>
          </a:bodyPr>
          <a:lstStyle/>
          <a:p>
            <a:r>
              <a:rPr lang="fr-FR" sz="2600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Des </a:t>
            </a:r>
            <a:r>
              <a:rPr lang="fr-FR" sz="26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articles partiaux et non équilibrés ;</a:t>
            </a:r>
          </a:p>
          <a:p>
            <a:r>
              <a:rPr lang="fr-FR" sz="2600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Des </a:t>
            </a:r>
            <a:r>
              <a:rPr lang="fr-FR" sz="26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chapeaux sensationnels n’ayant aucun lien avec le contenu de l’article;</a:t>
            </a:r>
          </a:p>
          <a:p>
            <a:r>
              <a:rPr lang="fr-FR" sz="2600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Des </a:t>
            </a:r>
            <a:r>
              <a:rPr lang="fr-FR" sz="26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papiers non signés;</a:t>
            </a:r>
          </a:p>
          <a:p>
            <a:r>
              <a:rPr lang="fr-FR" sz="2600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Le </a:t>
            </a:r>
            <a:r>
              <a:rPr lang="fr-FR" sz="26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non-respect de la protection des droits de l’enfant</a:t>
            </a:r>
            <a:r>
              <a:rPr lang="fr-FR" sz="2600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.</a:t>
            </a:r>
            <a:endParaRPr lang="fr-FR" sz="2600" dirty="0">
              <a:latin typeface="Nirmala UI Semilight" panose="020B0402040204020203" pitchFamily="34" charset="0"/>
              <a:cs typeface="Nirmala UI Semilight" panose="020B0402040204020203" pitchFamily="34" charset="0"/>
            </a:endParaRPr>
          </a:p>
          <a:p>
            <a:pPr algn="just"/>
            <a:r>
              <a:rPr lang="fr-FR" sz="26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Ce secteur est également marqué par </a:t>
            </a:r>
            <a:r>
              <a:rPr lang="fr-FR" sz="2600" b="1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prolifération des fausses nouvelles dites </a:t>
            </a:r>
            <a:r>
              <a:rPr lang="fr-FR" sz="2600" b="1" dirty="0" err="1">
                <a:latin typeface="Nirmala UI Semilight" panose="020B0402040204020203" pitchFamily="34" charset="0"/>
                <a:cs typeface="Nirmala UI Semilight" panose="020B0402040204020203" pitchFamily="34" charset="0"/>
              </a:rPr>
              <a:t>FakeNews</a:t>
            </a:r>
            <a:r>
              <a:rPr lang="fr-FR" sz="2600" b="1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.</a:t>
            </a:r>
          </a:p>
          <a:p>
            <a:endParaRPr lang="fr-FR" dirty="0"/>
          </a:p>
        </p:txBody>
      </p:sp>
      <p:pic>
        <p:nvPicPr>
          <p:cNvPr id="6" name="Espace réservé d’image 8">
            <a:extLst>
              <a:ext uri="{FF2B5EF4-FFF2-40B4-BE49-F238E27FC236}">
                <a16:creationId xmlns="" xmlns:a16="http://schemas.microsoft.com/office/drawing/2014/main" id="{52FD3342-E198-5348-9EE9-579E8FFF9D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1019" y="1415143"/>
            <a:ext cx="5446298" cy="4691743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ln w="57150">
            <a:solidFill>
              <a:srgbClr val="7030A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7449938" y="6226629"/>
            <a:ext cx="370846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50" b="1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Figure 10 </a:t>
            </a:r>
            <a:r>
              <a:rPr lang="fr-FR" sz="1050" b="1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: </a:t>
            </a:r>
            <a:r>
              <a:rPr lang="fr-FR" sz="1050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Logos des réseaux sociaux. </a:t>
            </a:r>
            <a:endParaRPr lang="fr-FR" sz="1050" dirty="0">
              <a:latin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693519" y="6224940"/>
            <a:ext cx="5796566" cy="307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b="1" dirty="0" smtClean="0">
                <a:solidFill>
                  <a:srgbClr val="7030A0"/>
                </a:solidFill>
                <a:latin typeface="Nirmala UI Semilight" panose="020B0402040204020203" pitchFamily="34" charset="0"/>
                <a:ea typeface="+mn-ea"/>
                <a:cs typeface="Nirmala UI Semilight" panose="020B0402040204020203" pitchFamily="34" charset="0"/>
              </a:rPr>
              <a:t>* OMENCI : Observatoire des Médias Numériques en Côte d’Ivoire.</a:t>
            </a:r>
            <a:endParaRPr lang="fr-FR" sz="1600" b="1" dirty="0">
              <a:solidFill>
                <a:srgbClr val="7030A0"/>
              </a:solidFill>
              <a:latin typeface="Nirmala UI Semilight" panose="020B0402040204020203" pitchFamily="34" charset="0"/>
              <a:ea typeface="+mn-ea"/>
              <a:cs typeface="Nirmala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4954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600000">
        <p:blinds dir="vert"/>
      </p:transition>
    </mc:Choice>
    <mc:Fallback>
      <p:transition spd="slow" advClick="0" advTm="600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593725"/>
            <a:ext cx="10515600" cy="777875"/>
          </a:xfrm>
        </p:spPr>
        <p:txBody>
          <a:bodyPr>
            <a:normAutofit/>
          </a:bodyPr>
          <a:lstStyle/>
          <a:p>
            <a:r>
              <a:rPr lang="fr-FR" sz="4300" b="1" dirty="0">
                <a:solidFill>
                  <a:srgbClr val="7030A0"/>
                </a:solidFill>
                <a:latin typeface="Nirmala UI Semilight" panose="020B0402040204020203" pitchFamily="34" charset="0"/>
                <a:ea typeface="+mn-ea"/>
                <a:cs typeface="Nirmala UI Semilight" panose="020B0402040204020203" pitchFamily="34" charset="0"/>
              </a:rPr>
              <a:t>Actions du Gouvernement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621908"/>
            <a:ext cx="10515600" cy="5086804"/>
          </a:xfrm>
        </p:spPr>
        <p:txBody>
          <a:bodyPr>
            <a:noAutofit/>
          </a:bodyPr>
          <a:lstStyle/>
          <a:p>
            <a:pPr algn="just"/>
            <a:r>
              <a:rPr lang="fr-FR" sz="2600" b="1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L</a:t>
            </a:r>
            <a:r>
              <a:rPr lang="fr-FR" sz="2600" b="1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es lois Audiovisuel et Presse de 2017 </a:t>
            </a:r>
            <a:r>
              <a:rPr lang="fr-FR" sz="2600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ont élargi les prérogatives de la HACA et de l’ANP au champ du numérique; </a:t>
            </a:r>
            <a:endParaRPr lang="fr-FR" sz="2600" dirty="0">
              <a:latin typeface="Nirmala UI Semilight" panose="020B0402040204020203" pitchFamily="34" charset="0"/>
              <a:cs typeface="Nirmala UI Semilight" panose="020B0402040204020203" pitchFamily="34" charset="0"/>
            </a:endParaRPr>
          </a:p>
          <a:p>
            <a:pPr algn="just"/>
            <a:r>
              <a:rPr lang="fr-FR" sz="2600" b="1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Le renforcement des capacités des acteurs de la presse </a:t>
            </a:r>
            <a:r>
              <a:rPr lang="fr-FR" sz="26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par le biais de formations sur la maitrise de l’écriture web, le respect des techniques rédactionnelles </a:t>
            </a:r>
            <a:r>
              <a:rPr lang="fr-FR" sz="2600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web, … ; </a:t>
            </a:r>
          </a:p>
          <a:p>
            <a:pPr algn="just"/>
            <a:r>
              <a:rPr lang="fr-FR" sz="2600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L’appui </a:t>
            </a:r>
            <a:r>
              <a:rPr lang="fr-FR" sz="26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d</a:t>
            </a:r>
            <a:r>
              <a:rPr lang="fr-FR" sz="2600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es </a:t>
            </a:r>
            <a:r>
              <a:rPr lang="fr-FR" sz="26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éditeurs de presse pour </a:t>
            </a:r>
            <a:r>
              <a:rPr lang="fr-FR" sz="2600" b="1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la création </a:t>
            </a:r>
            <a:r>
              <a:rPr lang="fr-FR" sz="2600" b="1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de rédactions </a:t>
            </a:r>
            <a:r>
              <a:rPr lang="fr-FR" sz="2600" b="1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en ligne et d’une plateforme numérique </a:t>
            </a:r>
            <a:r>
              <a:rPr lang="fr-FR" sz="2600" b="1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de vente de contenus, </a:t>
            </a:r>
            <a:r>
              <a:rPr lang="fr-FR" sz="2600" b="1" dirty="0" smtClean="0">
                <a:solidFill>
                  <a:srgbClr val="7030A0"/>
                </a:solidFill>
                <a:latin typeface="Nirmala UI Semilight" panose="020B0402040204020203" pitchFamily="34" charset="0"/>
                <a:cs typeface="Nirmala UI Semilight" panose="020B0402040204020203" pitchFamily="34" charset="0"/>
              </a:rPr>
              <a:t>www.pressecotedivoire.ci</a:t>
            </a:r>
            <a:r>
              <a:rPr lang="fr-FR" sz="2600" b="1" dirty="0">
                <a:solidFill>
                  <a:srgbClr val="7030A0"/>
                </a:solidFill>
                <a:latin typeface="Nirmala UI Semilight" panose="020B0402040204020203" pitchFamily="34" charset="0"/>
                <a:cs typeface="Nirmala UI Semilight" panose="020B0402040204020203" pitchFamily="34" charset="0"/>
              </a:rPr>
              <a:t>. </a:t>
            </a:r>
            <a:endParaRPr lang="fr-FR" sz="2600" b="1" dirty="0" smtClean="0">
              <a:solidFill>
                <a:srgbClr val="7030A0"/>
              </a:solidFill>
              <a:latin typeface="Nirmala UI Semilight" panose="020B0402040204020203" pitchFamily="34" charset="0"/>
              <a:cs typeface="Nirmala UI Semilight" panose="020B0402040204020203" pitchFamily="34" charset="0"/>
            </a:endParaRPr>
          </a:p>
          <a:p>
            <a:pPr algn="just"/>
            <a:r>
              <a:rPr lang="fr-FR" sz="2600" b="1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Le soutien à l’initiative </a:t>
            </a:r>
            <a:r>
              <a:rPr lang="fr-FR" sz="2600" b="1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radio synergie,</a:t>
            </a:r>
            <a:r>
              <a:rPr lang="fr-FR" sz="2600" b="1" dirty="0">
                <a:solidFill>
                  <a:srgbClr val="7030A0"/>
                </a:solidFill>
                <a:latin typeface="Nirmala UI Semilight" panose="020B0402040204020203" pitchFamily="34" charset="0"/>
                <a:cs typeface="Nirmala UI Semilight" panose="020B0402040204020203" pitchFamily="34" charset="0"/>
              </a:rPr>
              <a:t> </a:t>
            </a:r>
            <a:r>
              <a:rPr lang="fr-FR" sz="2600" b="1" dirty="0" smtClean="0">
                <a:solidFill>
                  <a:srgbClr val="7030A0"/>
                </a:solidFill>
                <a:latin typeface="Nirmala UI Semilight" panose="020B0402040204020203" pitchFamily="34" charset="0"/>
                <a:cs typeface="Nirmala UI Semilight" panose="020B0402040204020203" pitchFamily="34" charset="0"/>
              </a:rPr>
              <a:t>www.radio-synergie.com</a:t>
            </a:r>
            <a:r>
              <a:rPr lang="fr-FR" sz="2600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,  </a:t>
            </a:r>
            <a:r>
              <a:rPr lang="fr-FR" sz="26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plateforme de partage de productions radios portée par l’Union des Radios de Proximité de Côte </a:t>
            </a:r>
            <a:r>
              <a:rPr lang="fr-FR" sz="2600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d’Ivoire;</a:t>
            </a:r>
            <a:endParaRPr lang="fr-FR" sz="2600" dirty="0">
              <a:latin typeface="Nirmala UI Semilight" panose="020B0402040204020203" pitchFamily="34" charset="0"/>
              <a:cs typeface="Nirmala UI Semilight" panose="020B0402040204020203" pitchFamily="34" charset="0"/>
            </a:endParaRPr>
          </a:p>
          <a:p>
            <a:pPr algn="just"/>
            <a:r>
              <a:rPr lang="fr-FR" sz="2600" b="1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Le dématérialisation des procédures</a:t>
            </a:r>
            <a:r>
              <a:rPr lang="fr-FR" sz="26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 de notre département avec la création d’une plateforme de demande en ligne de </a:t>
            </a:r>
            <a:r>
              <a:rPr lang="fr-FR" sz="2600" b="1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la carte CIJP /</a:t>
            </a:r>
            <a:r>
              <a:rPr lang="fr-FR" sz="2600" b="1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APE</a:t>
            </a:r>
            <a:r>
              <a:rPr lang="fr-FR" sz="2600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. </a:t>
            </a:r>
            <a:endParaRPr lang="fr-FR" sz="2600" dirty="0">
              <a:latin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914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600000">
        <p:blinds dir="vert"/>
      </p:transition>
    </mc:Choice>
    <mc:Fallback>
      <p:transition spd="slow" advClick="0" advTm="600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8940" y="41459"/>
            <a:ext cx="8470005" cy="681654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8688945" y="6054488"/>
            <a:ext cx="35030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Figure 11: </a:t>
            </a:r>
            <a:r>
              <a:rPr lang="fr-FR" sz="1200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Plateforme CIJP-APE Disponible </a:t>
            </a:r>
          </a:p>
          <a:p>
            <a:r>
              <a:rPr lang="fr-FR" sz="1200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               sur www.communication.gouv.ci</a:t>
            </a:r>
            <a:endParaRPr lang="fr-FR" sz="1200" dirty="0">
              <a:latin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7908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600000">
        <p:blinds dir="vert"/>
      </p:transition>
    </mc:Choice>
    <mc:Fallback>
      <p:transition spd="slow" advClick="0" advTm="600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>
            <a:normAutofit/>
          </a:bodyPr>
          <a:lstStyle/>
          <a:p>
            <a:r>
              <a:rPr lang="fr-FR" sz="4300" b="1" dirty="0">
                <a:solidFill>
                  <a:srgbClr val="7030A0"/>
                </a:solidFill>
                <a:latin typeface="Nirmala UI Semilight" panose="020B0402040204020203" pitchFamily="34" charset="0"/>
                <a:ea typeface="+mn-ea"/>
                <a:cs typeface="Nirmala UI Semilight" panose="020B0402040204020203" pitchFamily="34" charset="0"/>
              </a:rPr>
              <a:t>Les résultats des actions du Gouvernement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688841"/>
            <a:ext cx="10515600" cy="4767943"/>
          </a:xfrm>
        </p:spPr>
        <p:txBody>
          <a:bodyPr>
            <a:noAutofit/>
          </a:bodyPr>
          <a:lstStyle/>
          <a:p>
            <a:pPr algn="just"/>
            <a:r>
              <a:rPr lang="fr-FR" sz="26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L</a:t>
            </a:r>
            <a:r>
              <a:rPr lang="fr-FR" sz="2600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’ANP </a:t>
            </a:r>
            <a:r>
              <a:rPr lang="fr-FR" sz="26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et la HACA ont </a:t>
            </a:r>
            <a:r>
              <a:rPr lang="fr-FR" sz="2600" b="1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renforcé </a:t>
            </a:r>
            <a:r>
              <a:rPr lang="fr-FR" sz="2600" b="1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leurs capacités dans la régulation des nouveaux </a:t>
            </a:r>
            <a:r>
              <a:rPr lang="fr-FR" sz="2600" b="1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médias ;</a:t>
            </a:r>
            <a:endParaRPr lang="fr-FR" sz="2600" b="1" dirty="0">
              <a:latin typeface="Nirmala UI Semilight" panose="020B0402040204020203" pitchFamily="34" charset="0"/>
              <a:cs typeface="Nirmala UI Semilight" panose="020B0402040204020203" pitchFamily="34" charset="0"/>
            </a:endParaRPr>
          </a:p>
          <a:p>
            <a:pPr algn="just"/>
            <a:r>
              <a:rPr lang="fr-FR" sz="2600" b="1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L’amélioration </a:t>
            </a:r>
            <a:r>
              <a:rPr lang="fr-FR" sz="2600" b="1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des compétences des organes de productions d’informations numériques ;</a:t>
            </a:r>
          </a:p>
          <a:p>
            <a:pPr algn="just"/>
            <a:r>
              <a:rPr lang="fr-FR" sz="2600" b="1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La </a:t>
            </a:r>
            <a:r>
              <a:rPr lang="fr-FR" sz="2600" b="1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création de nouvelles rédactions en ligne </a:t>
            </a:r>
            <a:r>
              <a:rPr lang="fr-FR" sz="26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au sein des organes de presse imprimée ;</a:t>
            </a:r>
          </a:p>
          <a:p>
            <a:pPr algn="just"/>
            <a:r>
              <a:rPr lang="fr-FR" sz="2600" b="1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La </a:t>
            </a:r>
            <a:r>
              <a:rPr lang="fr-FR" sz="2600" b="1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disponibilité des journaux en version numérique </a:t>
            </a:r>
            <a:r>
              <a:rPr lang="fr-FR" sz="26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en temps </a:t>
            </a:r>
            <a:r>
              <a:rPr lang="fr-FR" sz="2600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réel </a:t>
            </a:r>
            <a:r>
              <a:rPr lang="fr-FR" sz="26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dans le monde ;</a:t>
            </a:r>
          </a:p>
          <a:p>
            <a:pPr algn="just"/>
            <a:r>
              <a:rPr lang="fr-FR" sz="2600" b="1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L’enrichissement </a:t>
            </a:r>
            <a:r>
              <a:rPr lang="fr-FR" sz="2600" b="1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des programmes des radios ;</a:t>
            </a:r>
          </a:p>
          <a:p>
            <a:pPr algn="just"/>
            <a:r>
              <a:rPr lang="fr-FR" sz="2600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L’amélioration </a:t>
            </a:r>
            <a:r>
              <a:rPr lang="fr-FR" sz="26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des temps de soumission et de traitement des demandes </a:t>
            </a:r>
            <a:r>
              <a:rPr lang="fr-FR" sz="2600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des </a:t>
            </a:r>
            <a:r>
              <a:rPr lang="fr-FR" sz="26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cartes et </a:t>
            </a:r>
            <a:r>
              <a:rPr lang="fr-FR" sz="2600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accréditations.</a:t>
            </a:r>
            <a:endParaRPr lang="fr-FR" sz="2600" dirty="0">
              <a:latin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9429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600000">
        <p:blinds dir="vert"/>
      </p:transition>
    </mc:Choice>
    <mc:Fallback>
      <p:transition spd="slow" advClick="0" advTm="600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620486"/>
            <a:ext cx="10515600" cy="751114"/>
          </a:xfrm>
        </p:spPr>
        <p:txBody>
          <a:bodyPr>
            <a:normAutofit/>
          </a:bodyPr>
          <a:lstStyle/>
          <a:p>
            <a:r>
              <a:rPr lang="fr-FR" sz="4300" b="1" dirty="0">
                <a:solidFill>
                  <a:srgbClr val="7030A0"/>
                </a:solidFill>
                <a:latin typeface="Nirmala UI Semilight" panose="020B0402040204020203" pitchFamily="34" charset="0"/>
                <a:ea typeface="+mn-ea"/>
                <a:cs typeface="Nirmala UI Semilight" panose="020B0402040204020203" pitchFamily="34" charset="0"/>
              </a:rPr>
              <a:t>Perspectives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r-FR" sz="3000" b="1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La création d’un incubateur de </a:t>
            </a:r>
            <a:r>
              <a:rPr lang="fr-FR" sz="3000" b="1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médias </a:t>
            </a:r>
            <a:r>
              <a:rPr lang="fr-FR" sz="30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qui permettra </a:t>
            </a:r>
            <a:r>
              <a:rPr lang="fr-FR" sz="3000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d’accompagner, de former et de promouvoir les </a:t>
            </a:r>
            <a:r>
              <a:rPr lang="fr-FR" sz="30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initiatives </a:t>
            </a:r>
            <a:r>
              <a:rPr lang="fr-FR" sz="3000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du secteur ;</a:t>
            </a:r>
            <a:endParaRPr lang="fr-FR" sz="3000" dirty="0">
              <a:latin typeface="Nirmala UI Semilight" panose="020B0402040204020203" pitchFamily="34" charset="0"/>
              <a:cs typeface="Nirmala UI Semilight" panose="020B0402040204020203" pitchFamily="34" charset="0"/>
            </a:endParaRPr>
          </a:p>
          <a:p>
            <a:pPr algn="just"/>
            <a:r>
              <a:rPr lang="fr-FR" sz="3000" b="1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L</a:t>
            </a:r>
            <a:r>
              <a:rPr lang="fr-FR" sz="3000" b="1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e </a:t>
            </a:r>
            <a:r>
              <a:rPr lang="fr-FR" sz="3000" b="1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soutien à la mise en place d’une plateforme collaborative </a:t>
            </a:r>
            <a:r>
              <a:rPr lang="fr-FR" sz="30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de vérification des faits ;</a:t>
            </a:r>
          </a:p>
          <a:p>
            <a:pPr algn="just"/>
            <a:r>
              <a:rPr lang="fr-FR" sz="3000" b="1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La disponibilité des journaux en version numérique </a:t>
            </a:r>
            <a:r>
              <a:rPr lang="fr-FR" sz="30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en temps </a:t>
            </a:r>
            <a:r>
              <a:rPr lang="fr-FR" sz="3000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réel </a:t>
            </a:r>
            <a:r>
              <a:rPr lang="fr-FR" sz="30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dans le monde entier ;</a:t>
            </a:r>
          </a:p>
          <a:p>
            <a:pPr algn="just"/>
            <a:r>
              <a:rPr lang="fr-FR" sz="3000" b="1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L’éclosion de start-ups </a:t>
            </a:r>
            <a:r>
              <a:rPr lang="fr-FR" sz="3000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évoluant dans le domaine des médias numériques.</a:t>
            </a:r>
            <a:endParaRPr lang="fr-FR" sz="3000" dirty="0">
              <a:latin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0613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600000">
        <p:blinds dir="vert"/>
      </p:transition>
    </mc:Choice>
    <mc:Fallback>
      <p:transition spd="slow" advClick="0" advTm="600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’image 8">
            <a:extLst>
              <a:ext uri="{FF2B5EF4-FFF2-40B4-BE49-F238E27FC236}">
                <a16:creationId xmlns="" xmlns:a16="http://schemas.microsoft.com/office/drawing/2014/main" id="{52FD3342-E198-5348-9EE9-579E8FFF9D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950" y="914400"/>
            <a:ext cx="6259717" cy="5525037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ln w="57150">
            <a:solidFill>
              <a:schemeClr val="accent2"/>
            </a:solidFill>
          </a:ln>
        </p:spPr>
      </p:pic>
      <p:sp>
        <p:nvSpPr>
          <p:cNvPr id="4" name="Forme libre 5" descr="Accentuation d’image vide">
            <a:extLst>
              <a:ext uri="{FF2B5EF4-FFF2-40B4-BE49-F238E27FC236}">
                <a16:creationId xmlns="" xmlns:a16="http://schemas.microsoft.com/office/drawing/2014/main" id="{764DA446-807B-4C83-BB5A-59E3FABC93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174950" y="306727"/>
            <a:ext cx="2012745" cy="1766284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accent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/>
          </a:p>
        </p:txBody>
      </p:sp>
      <p:sp>
        <p:nvSpPr>
          <p:cNvPr id="5" name="Forme libre 5" descr="Accentuation d’image pleine">
            <a:extLst>
              <a:ext uri="{FF2B5EF4-FFF2-40B4-BE49-F238E27FC236}">
                <a16:creationId xmlns="" xmlns:a16="http://schemas.microsoft.com/office/drawing/2014/main" id="{F28CDBF8-0191-43F9-98FE-B98B088139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1360633" y="1369924"/>
            <a:ext cx="1208395" cy="106042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2"/>
          </a:solidFill>
          <a:ln w="63500" cap="flat">
            <a:solidFill>
              <a:schemeClr val="accent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6434667" y="2096704"/>
            <a:ext cx="5757333" cy="29833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400" b="1" dirty="0" smtClean="0">
                <a:solidFill>
                  <a:schemeClr val="accent2"/>
                </a:solidFill>
                <a:latin typeface="Nirmala UI Semilight" panose="020B0402040204020203" pitchFamily="34" charset="0"/>
                <a:ea typeface="+mn-ea"/>
                <a:cs typeface="Nirmala UI Semilight" panose="020B0402040204020203" pitchFamily="34" charset="0"/>
              </a:rPr>
              <a:t>Stratégie de Développement de</a:t>
            </a:r>
          </a:p>
          <a:p>
            <a:r>
              <a:rPr lang="fr-FR" sz="5400" b="1" dirty="0" smtClean="0">
                <a:solidFill>
                  <a:schemeClr val="accent2"/>
                </a:solidFill>
                <a:latin typeface="Nirmala UI Semilight" panose="020B0402040204020203" pitchFamily="34" charset="0"/>
                <a:ea typeface="+mn-ea"/>
                <a:cs typeface="Nirmala UI Semilight" panose="020B0402040204020203" pitchFamily="34" charset="0"/>
              </a:rPr>
              <a:t>la Communication Publicitaire</a:t>
            </a:r>
            <a:endParaRPr lang="fr-FR" sz="5400" b="1" dirty="0">
              <a:solidFill>
                <a:schemeClr val="accent2"/>
              </a:solidFill>
              <a:latin typeface="Nirmala UI Semilight" panose="020B0402040204020203" pitchFamily="34" charset="0"/>
              <a:ea typeface="+mn-ea"/>
              <a:cs typeface="Nirmala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910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600000">
        <p:blinds dir="vert"/>
      </p:transition>
    </mc:Choice>
    <mc:Fallback>
      <p:transition spd="slow" advClick="0" advTm="600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1887" y="365126"/>
            <a:ext cx="6753496" cy="756104"/>
          </a:xfrm>
        </p:spPr>
        <p:txBody>
          <a:bodyPr>
            <a:normAutofit/>
          </a:bodyPr>
          <a:lstStyle/>
          <a:p>
            <a:r>
              <a:rPr lang="fr-FR" sz="4300" b="1" dirty="0" smtClean="0">
                <a:solidFill>
                  <a:schemeClr val="accent2"/>
                </a:solidFill>
                <a:latin typeface="Nirmala UI Semilight" panose="020B0402040204020203" pitchFamily="34" charset="0"/>
                <a:ea typeface="+mn-ea"/>
                <a:cs typeface="Nirmala UI Semilight" panose="020B0402040204020203" pitchFamily="34" charset="0"/>
              </a:rPr>
              <a:t>Etat des lieux</a:t>
            </a:r>
            <a:endParaRPr lang="fr-FR" sz="4300" b="1" dirty="0">
              <a:solidFill>
                <a:schemeClr val="accent2"/>
              </a:solidFill>
              <a:latin typeface="Nirmala UI Semilight" panose="020B0402040204020203" pitchFamily="34" charset="0"/>
              <a:ea typeface="+mn-ea"/>
              <a:cs typeface="Nirmala UI Semilight" panose="020B0402040204020203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1887" y="1326436"/>
            <a:ext cx="6753496" cy="5279637"/>
          </a:xfrm>
        </p:spPr>
        <p:txBody>
          <a:bodyPr>
            <a:noAutofit/>
          </a:bodyPr>
          <a:lstStyle/>
          <a:p>
            <a:pPr algn="just"/>
            <a:r>
              <a:rPr lang="fr-FR" sz="26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Un nombre </a:t>
            </a:r>
            <a:r>
              <a:rPr lang="fr-FR" sz="2600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important </a:t>
            </a:r>
            <a:r>
              <a:rPr lang="fr-FR" sz="26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d’acteurs </a:t>
            </a:r>
            <a:r>
              <a:rPr lang="fr-FR" sz="2600" b="1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: 70 </a:t>
            </a:r>
            <a:r>
              <a:rPr lang="fr-FR" sz="2600" b="1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agences-conseils </a:t>
            </a:r>
            <a:r>
              <a:rPr lang="fr-FR" sz="2600" b="1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et 177 régies publicitaires tous supports </a:t>
            </a:r>
            <a:r>
              <a:rPr lang="fr-FR" sz="2600" b="1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confondus ;</a:t>
            </a:r>
            <a:endParaRPr lang="fr-FR" sz="2600" b="1" dirty="0">
              <a:latin typeface="Nirmala UI Semilight" panose="020B0402040204020203" pitchFamily="34" charset="0"/>
              <a:cs typeface="Nirmala UI Semilight" panose="020B0402040204020203" pitchFamily="34" charset="0"/>
            </a:endParaRPr>
          </a:p>
          <a:p>
            <a:pPr algn="just"/>
            <a:r>
              <a:rPr lang="fr-FR" sz="2600" b="1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L’inadaptation du cadre juridique et institutionnel</a:t>
            </a:r>
            <a:r>
              <a:rPr lang="fr-FR" sz="26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 ainsi que l’anarchie de </a:t>
            </a:r>
            <a:r>
              <a:rPr lang="fr-FR" sz="2600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l’affichage ;</a:t>
            </a:r>
            <a:endParaRPr lang="fr-FR" sz="2600" dirty="0">
              <a:latin typeface="Nirmala UI Semilight" panose="020B0402040204020203" pitchFamily="34" charset="0"/>
              <a:cs typeface="Nirmala UI Semilight" panose="020B0402040204020203" pitchFamily="34" charset="0"/>
            </a:endParaRPr>
          </a:p>
          <a:p>
            <a:pPr algn="just"/>
            <a:r>
              <a:rPr lang="fr-FR" sz="2600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L</a:t>
            </a:r>
            <a:r>
              <a:rPr lang="x-none" sz="2600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a présence d</a:t>
            </a:r>
            <a:r>
              <a:rPr lang="fr-CI" sz="2600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e</a:t>
            </a:r>
            <a:r>
              <a:rPr lang="x-none" sz="2600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 </a:t>
            </a:r>
            <a:r>
              <a:rPr lang="fr-CI" sz="2600" b="1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8776</a:t>
            </a:r>
            <a:r>
              <a:rPr lang="fr-CI" sz="2600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 </a:t>
            </a:r>
            <a:r>
              <a:rPr lang="fr-FR" sz="2600" b="1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panneaux publicitaires  </a:t>
            </a:r>
            <a:r>
              <a:rPr lang="fr-FR" sz="2600" b="1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dans le District d’ Abidjan </a:t>
            </a:r>
            <a:r>
              <a:rPr lang="fr-FR" sz="26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selon une étude du </a:t>
            </a:r>
            <a:r>
              <a:rPr lang="fr-FR" sz="2600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BNETD; </a:t>
            </a:r>
            <a:endParaRPr lang="fr-FR" sz="2600" dirty="0">
              <a:latin typeface="Nirmala UI Semilight" panose="020B0402040204020203" pitchFamily="34" charset="0"/>
              <a:cs typeface="Nirmala UI Semilight" panose="020B0402040204020203" pitchFamily="34" charset="0"/>
            </a:endParaRPr>
          </a:p>
          <a:p>
            <a:pPr algn="just"/>
            <a:r>
              <a:rPr lang="fr-FR" sz="26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L</a:t>
            </a:r>
            <a:r>
              <a:rPr lang="fr-FR" sz="2600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a </a:t>
            </a:r>
            <a:r>
              <a:rPr lang="fr-FR" sz="26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concurrence déloyale aux professionnels agréés perpétrée </a:t>
            </a:r>
            <a:r>
              <a:rPr lang="fr-FR" sz="2600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des </a:t>
            </a:r>
            <a:r>
              <a:rPr lang="fr-FR" sz="26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personnes physiques ou </a:t>
            </a:r>
            <a:r>
              <a:rPr lang="fr-FR" sz="2600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morales non autorisées.</a:t>
            </a:r>
            <a:endParaRPr lang="fr-FR" sz="2600" dirty="0">
              <a:latin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14809014"/>
              </p:ext>
            </p:extLst>
          </p:nvPr>
        </p:nvGraphicFramePr>
        <p:xfrm>
          <a:off x="7394197" y="565641"/>
          <a:ext cx="4471230" cy="5074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0929">
                  <a:extLst>
                    <a:ext uri="{9D8B030D-6E8A-4147-A177-3AD203B41FA5}">
                      <a16:colId xmlns="" xmlns:a16="http://schemas.microsoft.com/office/drawing/2014/main" val="3792311367"/>
                    </a:ext>
                  </a:extLst>
                </a:gridCol>
                <a:gridCol w="1250301">
                  <a:extLst>
                    <a:ext uri="{9D8B030D-6E8A-4147-A177-3AD203B41FA5}">
                      <a16:colId xmlns="" xmlns:a16="http://schemas.microsoft.com/office/drawing/2014/main" val="30836810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r-FR" sz="2000" b="1" kern="1200" dirty="0" smtClean="0">
                          <a:solidFill>
                            <a:schemeClr val="bg1"/>
                          </a:solidFill>
                          <a:latin typeface="Nirmala UI Semilight" panose="020B0402040204020203" pitchFamily="34" charset="0"/>
                          <a:ea typeface="+mn-ea"/>
                          <a:cs typeface="Nirmala UI Semilight" panose="020B0402040204020203" pitchFamily="34" charset="0"/>
                        </a:rPr>
                        <a:t>ACTEURS</a:t>
                      </a:r>
                      <a:endParaRPr lang="fr-FR" sz="2000" b="1" kern="1200" dirty="0">
                        <a:solidFill>
                          <a:schemeClr val="bg1"/>
                        </a:solidFill>
                        <a:latin typeface="Nirmala UI Semilight" panose="020B0402040204020203" pitchFamily="34" charset="0"/>
                        <a:ea typeface="+mn-ea"/>
                        <a:cs typeface="Nirmala UI Semilight" panose="020B04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2000" b="1" kern="1200" dirty="0" smtClean="0">
                          <a:solidFill>
                            <a:schemeClr val="bg1"/>
                          </a:solidFill>
                          <a:latin typeface="Nirmala UI Semilight" panose="020B0402040204020203" pitchFamily="34" charset="0"/>
                          <a:ea typeface="+mn-ea"/>
                          <a:cs typeface="Nirmala UI Semilight" panose="020B0402040204020203" pitchFamily="34" charset="0"/>
                        </a:rPr>
                        <a:t>NOMBRE</a:t>
                      </a:r>
                      <a:endParaRPr lang="fr-FR" sz="2000" b="1" kern="1200" dirty="0">
                        <a:solidFill>
                          <a:schemeClr val="bg1"/>
                        </a:solidFill>
                        <a:latin typeface="Nirmala UI Semilight" panose="020B0402040204020203" pitchFamily="34" charset="0"/>
                        <a:ea typeface="+mn-ea"/>
                        <a:cs typeface="Nirmala UI Semilight" panose="020B04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046824042"/>
                  </a:ext>
                </a:extLst>
              </a:tr>
              <a:tr h="519189">
                <a:tc>
                  <a:txBody>
                    <a:bodyPr/>
                    <a:lstStyle/>
                    <a:p>
                      <a:r>
                        <a:rPr lang="fr-FR" sz="2000" b="0" kern="1200" dirty="0" smtClean="0">
                          <a:solidFill>
                            <a:schemeClr val="tx1"/>
                          </a:solidFill>
                          <a:latin typeface="Nirmala UI Semilight" panose="020B0402040204020203" pitchFamily="34" charset="0"/>
                          <a:ea typeface="+mn-ea"/>
                          <a:cs typeface="Nirmala UI Semilight" panose="020B0402040204020203" pitchFamily="34" charset="0"/>
                        </a:rPr>
                        <a:t>Agence-conseil en Publicité </a:t>
                      </a:r>
                      <a:endParaRPr lang="fr-FR" sz="2000" b="0" kern="1200" dirty="0">
                        <a:solidFill>
                          <a:schemeClr val="tx1"/>
                        </a:solidFill>
                        <a:latin typeface="Nirmala UI Semilight" panose="020B0402040204020203" pitchFamily="34" charset="0"/>
                        <a:ea typeface="+mn-ea"/>
                        <a:cs typeface="Nirmala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kern="1200" dirty="0" smtClean="0">
                          <a:solidFill>
                            <a:schemeClr val="tx1"/>
                          </a:solidFill>
                          <a:latin typeface="Nirmala UI Semilight" panose="020B0402040204020203" pitchFamily="34" charset="0"/>
                          <a:ea typeface="+mn-ea"/>
                          <a:cs typeface="Nirmala UI Semilight" panose="020B0402040204020203" pitchFamily="34" charset="0"/>
                        </a:rPr>
                        <a:t>60</a:t>
                      </a:r>
                      <a:endParaRPr lang="fr-FR" sz="2000" b="0" kern="1200" dirty="0">
                        <a:solidFill>
                          <a:schemeClr val="tx1"/>
                        </a:solidFill>
                        <a:latin typeface="Nirmala UI Semilight" panose="020B0402040204020203" pitchFamily="34" charset="0"/>
                        <a:ea typeface="+mn-ea"/>
                        <a:cs typeface="Nirmala UI Semilight" panose="020B04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114633878"/>
                  </a:ext>
                </a:extLst>
              </a:tr>
              <a:tr h="945560">
                <a:tc>
                  <a:txBody>
                    <a:bodyPr/>
                    <a:lstStyle/>
                    <a:p>
                      <a:r>
                        <a:rPr lang="fr-FR" sz="2000" b="0" kern="1200" dirty="0" smtClean="0">
                          <a:solidFill>
                            <a:schemeClr val="tx1"/>
                          </a:solidFill>
                          <a:latin typeface="Nirmala UI Semilight" panose="020B0402040204020203" pitchFamily="34" charset="0"/>
                          <a:ea typeface="+mn-ea"/>
                          <a:cs typeface="Nirmala UI Semilight" panose="020B0402040204020203" pitchFamily="34" charset="0"/>
                        </a:rPr>
                        <a:t>Agence-conseil en Événementiel et Relations Publiques </a:t>
                      </a:r>
                      <a:endParaRPr lang="fr-FR" sz="2000" b="0" kern="1200" dirty="0">
                        <a:solidFill>
                          <a:schemeClr val="tx1"/>
                        </a:solidFill>
                        <a:latin typeface="Nirmala UI Semilight" panose="020B0402040204020203" pitchFamily="34" charset="0"/>
                        <a:ea typeface="+mn-ea"/>
                        <a:cs typeface="Nirmala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kern="1200" dirty="0" smtClean="0">
                          <a:solidFill>
                            <a:schemeClr val="tx1"/>
                          </a:solidFill>
                          <a:latin typeface="Nirmala UI Semilight" panose="020B0402040204020203" pitchFamily="34" charset="0"/>
                          <a:ea typeface="+mn-ea"/>
                          <a:cs typeface="Nirmala UI Semilight" panose="020B0402040204020203" pitchFamily="34" charset="0"/>
                        </a:rPr>
                        <a:t>03</a:t>
                      </a:r>
                      <a:endParaRPr lang="fr-FR" sz="2000" b="0" kern="1200" dirty="0">
                        <a:solidFill>
                          <a:schemeClr val="tx1"/>
                        </a:solidFill>
                        <a:latin typeface="Nirmala UI Semilight" panose="020B0402040204020203" pitchFamily="34" charset="0"/>
                        <a:ea typeface="+mn-ea"/>
                        <a:cs typeface="Nirmala UI Semilight" panose="020B04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571128038"/>
                  </a:ext>
                </a:extLst>
              </a:tr>
              <a:tr h="941868">
                <a:tc>
                  <a:txBody>
                    <a:bodyPr/>
                    <a:lstStyle/>
                    <a:p>
                      <a:r>
                        <a:rPr lang="fr-FR" sz="2000" b="0" kern="1200" dirty="0" smtClean="0">
                          <a:solidFill>
                            <a:schemeClr val="tx1"/>
                          </a:solidFill>
                          <a:latin typeface="Nirmala UI Semilight" panose="020B0402040204020203" pitchFamily="34" charset="0"/>
                          <a:ea typeface="+mn-ea"/>
                          <a:cs typeface="Nirmala UI Semilight" panose="020B0402040204020203" pitchFamily="34" charset="0"/>
                        </a:rPr>
                        <a:t>Agence-conseil en Marketing Direct et Promotion des Ventes </a:t>
                      </a:r>
                      <a:endParaRPr lang="fr-FR" sz="2000" b="0" kern="1200" dirty="0">
                        <a:solidFill>
                          <a:schemeClr val="tx1"/>
                        </a:solidFill>
                        <a:latin typeface="Nirmala UI Semilight" panose="020B0402040204020203" pitchFamily="34" charset="0"/>
                        <a:ea typeface="+mn-ea"/>
                        <a:cs typeface="Nirmala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kern="1200" dirty="0" smtClean="0">
                          <a:solidFill>
                            <a:schemeClr val="tx1"/>
                          </a:solidFill>
                          <a:latin typeface="Nirmala UI Semilight" panose="020B0402040204020203" pitchFamily="34" charset="0"/>
                          <a:ea typeface="+mn-ea"/>
                          <a:cs typeface="Nirmala UI Semilight" panose="020B0402040204020203" pitchFamily="34" charset="0"/>
                        </a:rPr>
                        <a:t>01</a:t>
                      </a:r>
                      <a:endParaRPr lang="fr-FR" sz="2000" b="0" kern="1200" dirty="0">
                        <a:solidFill>
                          <a:schemeClr val="tx1"/>
                        </a:solidFill>
                        <a:latin typeface="Nirmala UI Semilight" panose="020B0402040204020203" pitchFamily="34" charset="0"/>
                        <a:ea typeface="+mn-ea"/>
                        <a:cs typeface="Nirmala UI Semilight" panose="020B04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4011760"/>
                  </a:ext>
                </a:extLst>
              </a:tr>
              <a:tr h="486822">
                <a:tc>
                  <a:txBody>
                    <a:bodyPr/>
                    <a:lstStyle/>
                    <a:p>
                      <a:r>
                        <a:rPr lang="fr-FR" sz="2000" b="0" kern="1200" dirty="0" smtClean="0">
                          <a:solidFill>
                            <a:schemeClr val="tx1"/>
                          </a:solidFill>
                          <a:latin typeface="Nirmala UI Semilight" panose="020B0402040204020203" pitchFamily="34" charset="0"/>
                          <a:ea typeface="+mn-ea"/>
                          <a:cs typeface="Nirmala UI Semilight" panose="020B0402040204020203" pitchFamily="34" charset="0"/>
                        </a:rPr>
                        <a:t>Agence-conseil Interactive </a:t>
                      </a:r>
                      <a:endParaRPr lang="fr-FR" sz="2000" b="0" kern="1200" dirty="0">
                        <a:solidFill>
                          <a:schemeClr val="tx1"/>
                        </a:solidFill>
                        <a:latin typeface="Nirmala UI Semilight" panose="020B0402040204020203" pitchFamily="34" charset="0"/>
                        <a:ea typeface="+mn-ea"/>
                        <a:cs typeface="Nirmala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kern="1200" dirty="0" smtClean="0">
                          <a:solidFill>
                            <a:schemeClr val="tx1"/>
                          </a:solidFill>
                          <a:latin typeface="Nirmala UI Semilight" panose="020B0402040204020203" pitchFamily="34" charset="0"/>
                          <a:ea typeface="+mn-ea"/>
                          <a:cs typeface="Nirmala UI Semilight" panose="020B0402040204020203" pitchFamily="34" charset="0"/>
                        </a:rPr>
                        <a:t>02</a:t>
                      </a:r>
                      <a:endParaRPr lang="fr-FR" sz="2000" b="0" kern="1200" dirty="0">
                        <a:solidFill>
                          <a:schemeClr val="tx1"/>
                        </a:solidFill>
                        <a:latin typeface="Nirmala UI Semilight" panose="020B0402040204020203" pitchFamily="34" charset="0"/>
                        <a:ea typeface="+mn-ea"/>
                        <a:cs typeface="Nirmala UI Semilight" panose="020B04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36664345"/>
                  </a:ext>
                </a:extLst>
              </a:tr>
              <a:tr h="371039">
                <a:tc>
                  <a:txBody>
                    <a:bodyPr/>
                    <a:lstStyle/>
                    <a:p>
                      <a:r>
                        <a:rPr lang="fr-FR" sz="2000" b="0" kern="1200" dirty="0" smtClean="0">
                          <a:solidFill>
                            <a:schemeClr val="tx1"/>
                          </a:solidFill>
                          <a:latin typeface="Nirmala UI Semilight" panose="020B0402040204020203" pitchFamily="34" charset="0"/>
                          <a:ea typeface="+mn-ea"/>
                          <a:cs typeface="Nirmala UI Semilight" panose="020B0402040204020203" pitchFamily="34" charset="0"/>
                        </a:rPr>
                        <a:t>Agence-conseil Intégrée</a:t>
                      </a:r>
                      <a:endParaRPr lang="fr-FR" sz="2000" b="0" kern="1200" dirty="0">
                        <a:solidFill>
                          <a:schemeClr val="tx1"/>
                        </a:solidFill>
                        <a:latin typeface="Nirmala UI Semilight" panose="020B0402040204020203" pitchFamily="34" charset="0"/>
                        <a:ea typeface="+mn-ea"/>
                        <a:cs typeface="Nirmala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kern="1200" dirty="0" smtClean="0">
                          <a:solidFill>
                            <a:schemeClr val="tx1"/>
                          </a:solidFill>
                          <a:latin typeface="Nirmala UI Semilight" panose="020B0402040204020203" pitchFamily="34" charset="0"/>
                          <a:ea typeface="+mn-ea"/>
                          <a:cs typeface="Nirmala UI Semilight" panose="020B0402040204020203" pitchFamily="34" charset="0"/>
                        </a:rPr>
                        <a:t>01</a:t>
                      </a:r>
                      <a:endParaRPr lang="fr-FR" sz="2000" b="0" kern="1200" dirty="0">
                        <a:solidFill>
                          <a:schemeClr val="tx1"/>
                        </a:solidFill>
                        <a:latin typeface="Nirmala UI Semilight" panose="020B0402040204020203" pitchFamily="34" charset="0"/>
                        <a:ea typeface="+mn-ea"/>
                        <a:cs typeface="Nirmala UI Semilight" panose="020B04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107808030"/>
                  </a:ext>
                </a:extLst>
              </a:tr>
              <a:tr h="371039">
                <a:tc>
                  <a:txBody>
                    <a:bodyPr/>
                    <a:lstStyle/>
                    <a:p>
                      <a:r>
                        <a:rPr lang="fr-FR" sz="2000" b="0" kern="1200" dirty="0" smtClean="0">
                          <a:solidFill>
                            <a:schemeClr val="tx1"/>
                          </a:solidFill>
                          <a:latin typeface="Nirmala UI Semilight" panose="020B0402040204020203" pitchFamily="34" charset="0"/>
                          <a:ea typeface="+mn-ea"/>
                          <a:cs typeface="Nirmala UI Semilight" panose="020B0402040204020203" pitchFamily="34" charset="0"/>
                        </a:rPr>
                        <a:t>Agence-conseil en Médias</a:t>
                      </a:r>
                      <a:endParaRPr lang="fr-FR" sz="2000" b="0" kern="1200" dirty="0">
                        <a:solidFill>
                          <a:schemeClr val="tx1"/>
                        </a:solidFill>
                        <a:latin typeface="Nirmala UI Semilight" panose="020B0402040204020203" pitchFamily="34" charset="0"/>
                        <a:ea typeface="+mn-ea"/>
                        <a:cs typeface="Nirmala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kern="1200" dirty="0" smtClean="0">
                          <a:solidFill>
                            <a:schemeClr val="tx1"/>
                          </a:solidFill>
                          <a:latin typeface="Nirmala UI Semilight" panose="020B0402040204020203" pitchFamily="34" charset="0"/>
                          <a:ea typeface="+mn-ea"/>
                          <a:cs typeface="Nirmala UI Semilight" panose="020B0402040204020203" pitchFamily="34" charset="0"/>
                        </a:rPr>
                        <a:t>03</a:t>
                      </a:r>
                      <a:endParaRPr lang="fr-FR" sz="2000" b="0" kern="1200" dirty="0">
                        <a:solidFill>
                          <a:schemeClr val="tx1"/>
                        </a:solidFill>
                        <a:latin typeface="Nirmala UI Semilight" panose="020B0402040204020203" pitchFamily="34" charset="0"/>
                        <a:ea typeface="+mn-ea"/>
                        <a:cs typeface="Nirmala UI Semilight" panose="020B04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2016261"/>
                  </a:ext>
                </a:extLst>
              </a:tr>
              <a:tr h="868508">
                <a:tc>
                  <a:txBody>
                    <a:bodyPr/>
                    <a:lstStyle/>
                    <a:p>
                      <a:r>
                        <a:rPr lang="fr-FR" sz="2000" b="0" kern="1200" dirty="0" smtClean="0">
                          <a:solidFill>
                            <a:schemeClr val="tx1"/>
                          </a:solidFill>
                          <a:latin typeface="Nirmala UI Semilight" panose="020B0402040204020203" pitchFamily="34" charset="0"/>
                          <a:ea typeface="+mn-ea"/>
                          <a:cs typeface="Nirmala UI Semilight" panose="020B0402040204020203" pitchFamily="34" charset="0"/>
                        </a:rPr>
                        <a:t>Régie publicitaire tous supports confondus </a:t>
                      </a:r>
                      <a:endParaRPr lang="fr-FR" sz="2000" b="0" kern="1200" dirty="0">
                        <a:solidFill>
                          <a:schemeClr val="tx1"/>
                        </a:solidFill>
                        <a:latin typeface="Nirmala UI Semilight" panose="020B0402040204020203" pitchFamily="34" charset="0"/>
                        <a:ea typeface="+mn-ea"/>
                        <a:cs typeface="Nirmala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kern="1200" dirty="0" smtClean="0">
                          <a:solidFill>
                            <a:schemeClr val="tx1"/>
                          </a:solidFill>
                          <a:latin typeface="Nirmala UI Semilight" panose="020B0402040204020203" pitchFamily="34" charset="0"/>
                          <a:ea typeface="+mn-ea"/>
                          <a:cs typeface="Nirmala UI Semilight" panose="020B0402040204020203" pitchFamily="34" charset="0"/>
                        </a:rPr>
                        <a:t>177</a:t>
                      </a:r>
                      <a:endParaRPr lang="fr-FR" sz="2000" b="0" kern="1200" dirty="0">
                        <a:solidFill>
                          <a:schemeClr val="tx1"/>
                        </a:solidFill>
                        <a:latin typeface="Nirmala UI Semilight" panose="020B0402040204020203" pitchFamily="34" charset="0"/>
                        <a:ea typeface="+mn-ea"/>
                        <a:cs typeface="Nirmala UI Semilight" panose="020B04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062859219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681296" y="5804209"/>
            <a:ext cx="38581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Figure 12 </a:t>
            </a:r>
            <a:r>
              <a:rPr lang="fr-FR" sz="1200" b="1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: </a:t>
            </a:r>
            <a:r>
              <a:rPr lang="fr-FR" sz="1200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Tableau récapitulatif des Agences </a:t>
            </a:r>
          </a:p>
          <a:p>
            <a:pPr algn="ctr"/>
            <a:r>
              <a:rPr lang="fr-FR" sz="12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 </a:t>
            </a:r>
            <a:r>
              <a:rPr lang="fr-FR" sz="1200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               dans le district d’Abidjan. </a:t>
            </a:r>
            <a:endParaRPr lang="fr-FR" sz="1200" dirty="0">
              <a:latin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162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600000">
        <p:blinds dir="vert"/>
      </p:transition>
    </mc:Choice>
    <mc:Fallback>
      <p:transition spd="slow" advClick="0" advTm="600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6989"/>
          </a:xfrm>
        </p:spPr>
        <p:txBody>
          <a:bodyPr>
            <a:normAutofit/>
          </a:bodyPr>
          <a:lstStyle/>
          <a:p>
            <a:r>
              <a:rPr lang="fr-FR" sz="4300" b="1" dirty="0" smtClean="0">
                <a:solidFill>
                  <a:schemeClr val="accent2"/>
                </a:solidFill>
                <a:latin typeface="Nirmala UI Semilight" panose="020B0402040204020203" pitchFamily="34" charset="0"/>
                <a:ea typeface="+mn-ea"/>
                <a:cs typeface="Nirmala UI Semilight" panose="020B0402040204020203" pitchFamily="34" charset="0"/>
              </a:rPr>
              <a:t>Actions </a:t>
            </a:r>
            <a:r>
              <a:rPr lang="fr-FR" sz="4300" b="1" dirty="0">
                <a:solidFill>
                  <a:schemeClr val="accent2"/>
                </a:solidFill>
                <a:latin typeface="Nirmala UI Semilight" panose="020B0402040204020203" pitchFamily="34" charset="0"/>
                <a:ea typeface="+mn-ea"/>
                <a:cs typeface="Nirmala UI Semilight" panose="020B0402040204020203" pitchFamily="34" charset="0"/>
              </a:rPr>
              <a:t>du Gouvernement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4563" y="1380931"/>
            <a:ext cx="6774025" cy="5131835"/>
          </a:xfrm>
        </p:spPr>
        <p:txBody>
          <a:bodyPr>
            <a:noAutofit/>
          </a:bodyPr>
          <a:lstStyle/>
          <a:p>
            <a:pPr algn="just">
              <a:spcBef>
                <a:spcPct val="0"/>
              </a:spcBef>
            </a:pPr>
            <a:r>
              <a:rPr lang="fr-FR" sz="2300" b="1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L’adoption </a:t>
            </a:r>
            <a:r>
              <a:rPr lang="fr-FR" sz="2300" b="1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d’un projet de loi portant régime juridique de la communication publicitaire </a:t>
            </a:r>
            <a:r>
              <a:rPr lang="fr-FR" sz="23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à l’effet d’apporter une meilleure organisation au secteur ;</a:t>
            </a:r>
          </a:p>
          <a:p>
            <a:r>
              <a:rPr lang="fr-FR" sz="23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La Brigade de lutte contre les manquements aux obligations de la communication publicitaire a été mise en </a:t>
            </a:r>
            <a:r>
              <a:rPr lang="fr-FR" sz="2300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place;</a:t>
            </a:r>
            <a:endParaRPr lang="fr-FR" sz="2300" dirty="0">
              <a:latin typeface="Nirmala UI Semilight" panose="020B0402040204020203" pitchFamily="34" charset="0"/>
              <a:cs typeface="Nirmala UI Semilight" panose="020B0402040204020203" pitchFamily="34" charset="0"/>
            </a:endParaRPr>
          </a:p>
          <a:p>
            <a:pPr algn="just">
              <a:spcBef>
                <a:spcPct val="0"/>
              </a:spcBef>
            </a:pPr>
            <a:endParaRPr lang="fr-FR" sz="2300" b="1" dirty="0">
              <a:latin typeface="Nirmala UI Semilight" panose="020B0402040204020203" pitchFamily="34" charset="0"/>
              <a:cs typeface="Nirmala UI Semilight" panose="020B0402040204020203" pitchFamily="34" charset="0"/>
            </a:endParaRPr>
          </a:p>
          <a:p>
            <a:pPr algn="just">
              <a:spcBef>
                <a:spcPct val="0"/>
              </a:spcBef>
            </a:pPr>
            <a:r>
              <a:rPr lang="fr-FR" sz="2300" b="1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L’opération </a:t>
            </a:r>
            <a:r>
              <a:rPr lang="fr-FR" sz="2300" b="1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de </a:t>
            </a:r>
            <a:r>
              <a:rPr lang="fr-FR" sz="2300" b="1" dirty="0" err="1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stickage</a:t>
            </a:r>
            <a:r>
              <a:rPr lang="fr-FR" sz="2300" b="1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 </a:t>
            </a:r>
            <a:r>
              <a:rPr lang="fr-FR" sz="23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a permis de recenser </a:t>
            </a:r>
            <a:r>
              <a:rPr lang="fr-FR" sz="2300" b="1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1629 dispositifs irréguliers</a:t>
            </a:r>
            <a:r>
              <a:rPr lang="fr-FR" sz="23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 dans les 13 communes du District Autonome d’Abidjan dont </a:t>
            </a:r>
            <a:r>
              <a:rPr lang="fr-FR" sz="2300" b="1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30% non identifiés aujourd’hui démantelés ; </a:t>
            </a:r>
          </a:p>
          <a:p>
            <a:pPr algn="just"/>
            <a:r>
              <a:rPr lang="fr-FR" sz="2300" b="1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La </a:t>
            </a:r>
            <a:r>
              <a:rPr lang="fr-FR" sz="2300" b="1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sensibilisation des annonceurs à l’obligation de signature des messages publicitaires par les agences conseils en communication agréées par le CSP </a:t>
            </a:r>
            <a:r>
              <a:rPr lang="fr-FR" sz="2300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;</a:t>
            </a:r>
            <a:endParaRPr lang="fr-FR" sz="2300" dirty="0">
              <a:latin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27433" y="1707889"/>
            <a:ext cx="4729616" cy="3998945"/>
          </a:xfrm>
          <a:prstGeom prst="roundRect">
            <a:avLst>
              <a:gd name="adj" fmla="val 16667"/>
            </a:avLst>
          </a:prstGeom>
          <a:ln w="38100">
            <a:solidFill>
              <a:schemeClr val="accent2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7738011" y="5867111"/>
            <a:ext cx="370846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50" b="1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Figure 13 </a:t>
            </a:r>
            <a:r>
              <a:rPr lang="fr-FR" sz="1050" b="1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: </a:t>
            </a:r>
            <a:r>
              <a:rPr lang="fr-FR" sz="1050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Campagne de </a:t>
            </a:r>
            <a:r>
              <a:rPr lang="fr-FR" sz="1050" dirty="0" err="1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stickage</a:t>
            </a:r>
            <a:r>
              <a:rPr lang="fr-FR" sz="1050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 des panneaux publicitaire dans le District d’ Abidjan. </a:t>
            </a:r>
            <a:endParaRPr lang="fr-FR" sz="1050" dirty="0">
              <a:latin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5279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600000">
        <p:blinds dir="vert"/>
      </p:transition>
    </mc:Choice>
    <mc:Fallback>
      <p:transition spd="slow" advClick="0" advTm="600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45340" y="2622158"/>
            <a:ext cx="4323241" cy="2940441"/>
          </a:xfrm>
          <a:prstGeom prst="rect">
            <a:avLst/>
          </a:prstGeom>
        </p:spPr>
      </p:pic>
      <p:sp>
        <p:nvSpPr>
          <p:cNvPr id="4" name="Forme libre 5" descr="Accentuation d’image vide">
            <a:extLst>
              <a:ext uri="{FF2B5EF4-FFF2-40B4-BE49-F238E27FC236}">
                <a16:creationId xmlns="" xmlns:a16="http://schemas.microsoft.com/office/drawing/2014/main" id="{764DA446-807B-4C83-BB5A-59E3FABC93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7020321" y="1926771"/>
            <a:ext cx="5087016" cy="433251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accent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615497"/>
            <a:ext cx="10515600" cy="810531"/>
          </a:xfrm>
        </p:spPr>
        <p:txBody>
          <a:bodyPr>
            <a:normAutofit/>
          </a:bodyPr>
          <a:lstStyle/>
          <a:p>
            <a:r>
              <a:rPr lang="fr-FR" sz="4300" b="1" dirty="0">
                <a:solidFill>
                  <a:schemeClr val="accent2"/>
                </a:solidFill>
                <a:latin typeface="Nirmala UI Semilight" panose="020B0402040204020203" pitchFamily="34" charset="0"/>
                <a:ea typeface="+mn-ea"/>
                <a:cs typeface="Nirmala UI Semilight" panose="020B0402040204020203" pitchFamily="34" charset="0"/>
              </a:rPr>
              <a:t>Perspectives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4975" y="1825625"/>
            <a:ext cx="6458339" cy="4799110"/>
          </a:xfrm>
        </p:spPr>
        <p:txBody>
          <a:bodyPr>
            <a:normAutofit fontScale="92500"/>
          </a:bodyPr>
          <a:lstStyle/>
          <a:p>
            <a:pPr algn="just">
              <a:lnSpc>
                <a:spcPct val="100000"/>
              </a:lnSpc>
            </a:pPr>
            <a:r>
              <a:rPr lang="fr-FR" sz="2500" b="1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La création </a:t>
            </a:r>
            <a:r>
              <a:rPr lang="fr-FR" sz="2500" b="1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d’une autorité administrative indépendante </a:t>
            </a:r>
            <a:r>
              <a:rPr lang="fr-FR" sz="25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qui aura les moyens et pouvoir pour réguler efficacement le secteur ;</a:t>
            </a:r>
          </a:p>
          <a:p>
            <a:pPr algn="just">
              <a:lnSpc>
                <a:spcPct val="100000"/>
              </a:lnSpc>
            </a:pPr>
            <a:r>
              <a:rPr lang="fr-FR" sz="2500" b="1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La mise en service </a:t>
            </a:r>
            <a:r>
              <a:rPr lang="fr-FR" sz="2500" b="1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d’un </a:t>
            </a:r>
            <a:r>
              <a:rPr lang="fr-FR" sz="2500" b="1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système d’information géographique </a:t>
            </a:r>
            <a:r>
              <a:rPr lang="fr-FR" sz="25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en vue de la gestion en temps réel de l’affichage publicitaire ;</a:t>
            </a:r>
          </a:p>
          <a:p>
            <a:pPr algn="just">
              <a:lnSpc>
                <a:spcPct val="100000"/>
              </a:lnSpc>
            </a:pPr>
            <a:r>
              <a:rPr lang="fr-FR" sz="2500" b="1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Le lancement prochain d’une large opération de réorganisation des dispositifs publicitaires </a:t>
            </a:r>
            <a:r>
              <a:rPr lang="fr-FR" sz="25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dans le District Autonome </a:t>
            </a:r>
            <a:r>
              <a:rPr lang="fr-FR" sz="2500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d’Abidjan ;</a:t>
            </a:r>
            <a:endParaRPr lang="fr-FR" sz="2500" dirty="0">
              <a:latin typeface="Nirmala UI Semilight" panose="020B0402040204020203" pitchFamily="34" charset="0"/>
              <a:cs typeface="Nirmala UI Semilight" panose="020B0402040204020203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fr-FR" sz="2500" b="1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L’obtention d’un contrôle plus efficient de la publicité sur internet </a:t>
            </a:r>
            <a:r>
              <a:rPr lang="fr-FR" sz="25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et les chaînes </a:t>
            </a:r>
            <a:r>
              <a:rPr lang="fr-FR" sz="2500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cryptées</a:t>
            </a:r>
            <a:r>
              <a:rPr lang="fr-FR" sz="25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.</a:t>
            </a:r>
          </a:p>
          <a:p>
            <a:endParaRPr lang="fr-FR" sz="2500" dirty="0">
              <a:latin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409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600000">
        <p:blinds dir="vert"/>
      </p:transition>
    </mc:Choice>
    <mc:Fallback>
      <p:transition spd="slow" advClick="0" advTm="600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3088" y="2429716"/>
            <a:ext cx="1187896" cy="47382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2379" y="489689"/>
            <a:ext cx="3531577" cy="118913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51383" y="2273809"/>
            <a:ext cx="846520" cy="63707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8462" y="2388686"/>
            <a:ext cx="866221" cy="65985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1778" y="2231108"/>
            <a:ext cx="891366" cy="871041"/>
          </a:xfrm>
          <a:prstGeom prst="rect">
            <a:avLst/>
          </a:prstGeom>
        </p:spPr>
      </p:pic>
      <p:pic>
        <p:nvPicPr>
          <p:cNvPr id="1028" name="Picture 4" descr="RÃ©sultat de recherche d'images pour &quot;istc&quot;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23725"/>
          <a:stretch/>
        </p:blipFill>
        <p:spPr bwMode="auto">
          <a:xfrm>
            <a:off x="7624660" y="2228790"/>
            <a:ext cx="1156535" cy="80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Ã©sultat de recherche d'images pour &quot;edipresse abidjan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60051" y="2372280"/>
            <a:ext cx="1217163" cy="60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Ã©sultat de recherche d'images pour &quot;fsdp&quot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6282" y="2306624"/>
            <a:ext cx="1311787" cy="60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Ã©sultat de recherche d'images pour &quot;fraternitÃ© matin&quot;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12712" y="2303256"/>
            <a:ext cx="1493294" cy="55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2523088" y="4533709"/>
            <a:ext cx="7218254" cy="1852760"/>
          </a:xfrm>
        </p:spPr>
        <p:txBody>
          <a:bodyPr>
            <a:noAutofit/>
          </a:bodyPr>
          <a:lstStyle/>
          <a:p>
            <a:pPr algn="ctr"/>
            <a:r>
              <a:rPr lang="fr-CI" sz="7200" b="1" dirty="0">
                <a:latin typeface="Nirmala UI Semilight" panose="020B0402040204020203" pitchFamily="34" charset="0"/>
                <a:ea typeface="+mn-ea"/>
                <a:cs typeface="Nirmala UI Semilight" panose="020B0402040204020203" pitchFamily="34" charset="0"/>
              </a:rPr>
              <a:t>Merci pour votre attention</a:t>
            </a:r>
            <a:endParaRPr lang="fr-FR" sz="7200" b="1" dirty="0">
              <a:latin typeface="Nirmala UI Semilight" panose="020B0402040204020203" pitchFamily="34" charset="0"/>
              <a:ea typeface="+mn-ea"/>
              <a:cs typeface="Nirmala UI Semilight" panose="020B0402040204020203" pitchFamily="34" charset="0"/>
            </a:endParaRPr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2702240" y="3804206"/>
            <a:ext cx="7271657" cy="27446"/>
          </a:xfrm>
          <a:prstGeom prst="line">
            <a:avLst/>
          </a:prstGeom>
          <a:ln>
            <a:solidFill>
              <a:srgbClr val="413D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25920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600000"/>
    </mc:Choice>
    <mc:Fallback>
      <p:transition advClick="0" advTm="60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07713" y="738131"/>
            <a:ext cx="4963886" cy="57721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87512" y="1119854"/>
            <a:ext cx="7658099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600" b="1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La Politique Nationale de la Communication et des Médias (PONACOM) </a:t>
            </a:r>
            <a:r>
              <a:rPr lang="fr-FR" sz="2600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est un document cadre du </a:t>
            </a:r>
            <a:r>
              <a:rPr lang="fr-FR" sz="26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Ministère de la Communication et des Médias permettant d’adresser les questions du secteur. </a:t>
            </a:r>
            <a:endParaRPr lang="fr-FR" sz="2600" dirty="0" smtClean="0">
              <a:latin typeface="Nirmala UI Semilight" panose="020B0402040204020203" pitchFamily="34" charset="0"/>
              <a:cs typeface="Nirmala UI Semilight" panose="020B0402040204020203" pitchFamily="34" charset="0"/>
            </a:endParaRPr>
          </a:p>
          <a:p>
            <a:pPr algn="just"/>
            <a:endParaRPr lang="fr-FR" sz="2600" dirty="0" smtClean="0">
              <a:latin typeface="Nirmala UI Semilight" panose="020B0402040204020203" pitchFamily="34" charset="0"/>
              <a:cs typeface="Nirmala UI Semilight" panose="020B0402040204020203" pitchFamily="34" charset="0"/>
            </a:endParaRPr>
          </a:p>
          <a:p>
            <a:pPr algn="just"/>
            <a:r>
              <a:rPr lang="fr-FR" sz="2600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Notre secteur peut être scindé </a:t>
            </a:r>
            <a:r>
              <a:rPr lang="fr-FR" sz="2600" b="1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en quatre (04) grands </a:t>
            </a:r>
            <a:r>
              <a:rPr lang="fr-FR" sz="2600" b="1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axes et portant autant de stratégies</a:t>
            </a:r>
            <a:r>
              <a:rPr lang="fr-FR" sz="2600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 à  savoir </a:t>
            </a:r>
            <a:r>
              <a:rPr lang="fr-FR" sz="26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:</a:t>
            </a:r>
          </a:p>
          <a:p>
            <a:pPr lvl="1" algn="just"/>
            <a:r>
              <a:rPr lang="fr-FR" sz="26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- La Presse ;</a:t>
            </a:r>
          </a:p>
          <a:p>
            <a:pPr lvl="1" algn="just"/>
            <a:r>
              <a:rPr lang="fr-FR" sz="26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- L’Audiovisuel ;</a:t>
            </a:r>
          </a:p>
          <a:p>
            <a:pPr lvl="1" algn="just"/>
            <a:r>
              <a:rPr lang="fr-FR" sz="26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- </a:t>
            </a:r>
            <a:r>
              <a:rPr lang="fr-FR" sz="2600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Les Nouveaux </a:t>
            </a:r>
            <a:r>
              <a:rPr lang="fr-FR" sz="26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Médias ;</a:t>
            </a:r>
          </a:p>
          <a:p>
            <a:pPr lvl="1" algn="just"/>
            <a:r>
              <a:rPr lang="fr-FR" sz="26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- La Communication Publicitaire</a:t>
            </a:r>
          </a:p>
        </p:txBody>
      </p:sp>
    </p:spTree>
    <p:extLst>
      <p:ext uri="{BB962C8B-B14F-4D97-AF65-F5344CB8AC3E}">
        <p14:creationId xmlns:p14="http://schemas.microsoft.com/office/powerpoint/2010/main" xmlns="" val="1271218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600000">
        <p:blinds dir="vert"/>
      </p:transition>
    </mc:Choice>
    <mc:Fallback>
      <p:transition spd="slow" advClick="0" advTm="600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300" b="1" dirty="0">
                <a:latin typeface="Nirmala UI Semilight" panose="020B0402040204020203" pitchFamily="34" charset="0"/>
                <a:ea typeface="+mn-ea"/>
                <a:cs typeface="Nirmala UI Semilight" panose="020B0402040204020203" pitchFamily="34" charset="0"/>
              </a:rPr>
              <a:t>Agenda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1" y="2231048"/>
            <a:ext cx="4713514" cy="324446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r-FR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L’Etat </a:t>
            </a:r>
            <a:r>
              <a:rPr lang="fr-FR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des Lieux 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L’Action </a:t>
            </a:r>
            <a:r>
              <a:rPr lang="fr-FR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du Gouvernement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Les Résultats </a:t>
            </a:r>
            <a:r>
              <a:rPr lang="fr-FR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obtenus 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Les </a:t>
            </a:r>
            <a:r>
              <a:rPr lang="fr-FR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Perspectives</a:t>
            </a:r>
            <a:endParaRPr lang="fr-FR" dirty="0">
              <a:latin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  <p:pic>
        <p:nvPicPr>
          <p:cNvPr id="13" name="Espace réservé d’image 8">
            <a:extLst>
              <a:ext uri="{FF2B5EF4-FFF2-40B4-BE49-F238E27FC236}">
                <a16:creationId xmlns="" xmlns:a16="http://schemas.microsoft.com/office/drawing/2014/main" id="{52FD3342-E198-5348-9EE9-579E8FFF9D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51715" y="642257"/>
            <a:ext cx="6449192" cy="5350998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ln w="57150">
            <a:solidFill>
              <a:srgbClr val="413D3C"/>
            </a:solidFill>
          </a:ln>
        </p:spPr>
      </p:pic>
      <p:sp>
        <p:nvSpPr>
          <p:cNvPr id="14" name="Forme libre 5" descr="Accentuation d’image pleine">
            <a:extLst>
              <a:ext uri="{FF2B5EF4-FFF2-40B4-BE49-F238E27FC236}">
                <a16:creationId xmlns="" xmlns:a16="http://schemas.microsoft.com/office/drawing/2014/main" id="{F28CDBF8-0191-43F9-98FE-B98B088139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9775422" y="5212523"/>
            <a:ext cx="1578378" cy="1385104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rgbClr val="413D3C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82427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600000">
        <p:blinds dir="vert"/>
      </p:transition>
    </mc:Choice>
    <mc:Fallback>
      <p:transition spd="slow" advClick="0" advTm="600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43586" y="2412159"/>
            <a:ext cx="4848414" cy="2297832"/>
          </a:xfrm>
        </p:spPr>
        <p:txBody>
          <a:bodyPr>
            <a:noAutofit/>
          </a:bodyPr>
          <a:lstStyle/>
          <a:p>
            <a:r>
              <a:rPr lang="fr-FR" sz="5400" b="1" dirty="0" smtClean="0">
                <a:solidFill>
                  <a:srgbClr val="0070C0"/>
                </a:solidFill>
                <a:latin typeface="Nirmala UI Semilight" panose="020B0402040204020203" pitchFamily="34" charset="0"/>
                <a:ea typeface="+mn-ea"/>
                <a:cs typeface="Nirmala UI Semilight" panose="020B0402040204020203" pitchFamily="34" charset="0"/>
              </a:rPr>
              <a:t>Stratégie de Développement de la Presse </a:t>
            </a:r>
            <a:endParaRPr lang="fr-FR" sz="5400" b="1" dirty="0">
              <a:solidFill>
                <a:srgbClr val="0070C0"/>
              </a:solidFill>
              <a:latin typeface="Nirmala UI Semilight" panose="020B0402040204020203" pitchFamily="34" charset="0"/>
              <a:ea typeface="+mn-ea"/>
              <a:cs typeface="Nirmala UI Semilight" panose="020B0402040204020203" pitchFamily="34" charset="0"/>
            </a:endParaRPr>
          </a:p>
        </p:txBody>
      </p:sp>
      <p:pic>
        <p:nvPicPr>
          <p:cNvPr id="3" name="Espace réservé d’image 8">
            <a:extLst>
              <a:ext uri="{FF2B5EF4-FFF2-40B4-BE49-F238E27FC236}">
                <a16:creationId xmlns="" xmlns:a16="http://schemas.microsoft.com/office/drawing/2014/main" id="{52FD3342-E198-5348-9EE9-579E8FFF9D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875" y="415329"/>
            <a:ext cx="7133712" cy="6011975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ln w="57150">
            <a:solidFill>
              <a:srgbClr val="0070C0"/>
            </a:solidFill>
          </a:ln>
        </p:spPr>
      </p:pic>
      <p:sp>
        <p:nvSpPr>
          <p:cNvPr id="4" name="Forme libre 5" descr="Accentuation d’image vide">
            <a:extLst>
              <a:ext uri="{FF2B5EF4-FFF2-40B4-BE49-F238E27FC236}">
                <a16:creationId xmlns="" xmlns:a16="http://schemas.microsoft.com/office/drawing/2014/main" id="{764DA446-807B-4C83-BB5A-59E3FABC93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209875" y="156729"/>
            <a:ext cx="2629003" cy="2307080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rgbClr val="0070C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/>
          </a:p>
        </p:txBody>
      </p:sp>
      <p:sp>
        <p:nvSpPr>
          <p:cNvPr id="5" name="Forme libre 5" descr="Accentuation d’image pleine">
            <a:extLst>
              <a:ext uri="{FF2B5EF4-FFF2-40B4-BE49-F238E27FC236}">
                <a16:creationId xmlns="" xmlns:a16="http://schemas.microsoft.com/office/drawing/2014/main" id="{F28CDBF8-0191-43F9-98FE-B98B088139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1127970" y="1437053"/>
            <a:ext cx="1578378" cy="1385104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rgbClr val="0070C0"/>
          </a:solidFill>
          <a:ln w="63500" cap="flat">
            <a:solidFill>
              <a:srgbClr val="0070C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42737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600000">
        <p:blinds dir="vert"/>
      </p:transition>
    </mc:Choice>
    <mc:Fallback>
      <p:transition spd="slow" advClick="0" advTm="600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5302" y="320220"/>
            <a:ext cx="10515600" cy="800735"/>
          </a:xfrm>
        </p:spPr>
        <p:txBody>
          <a:bodyPr>
            <a:normAutofit/>
          </a:bodyPr>
          <a:lstStyle/>
          <a:p>
            <a:r>
              <a:rPr lang="fr-FR" sz="4300" b="1" dirty="0" smtClean="0">
                <a:solidFill>
                  <a:srgbClr val="0070C0"/>
                </a:solidFill>
                <a:latin typeface="Nirmala UI Semilight" panose="020B0402040204020203" pitchFamily="34" charset="0"/>
                <a:ea typeface="+mn-ea"/>
                <a:cs typeface="Nirmala UI Semilight" panose="020B0402040204020203" pitchFamily="34" charset="0"/>
              </a:rPr>
              <a:t>Etat des lieux</a:t>
            </a:r>
            <a:endParaRPr lang="fr-FR" sz="4300" b="1" dirty="0">
              <a:solidFill>
                <a:srgbClr val="0070C0"/>
              </a:solidFill>
              <a:latin typeface="Nirmala UI Semilight" panose="020B0402040204020203" pitchFamily="34" charset="0"/>
              <a:ea typeface="+mn-ea"/>
              <a:cs typeface="Nirmala UI Semilight" panose="020B0402040204020203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619801" y="4395509"/>
            <a:ext cx="1119325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752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752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752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752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752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752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752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752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752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752600" algn="l"/>
              </a:tabLst>
            </a:pPr>
            <a:r>
              <a:rPr lang="fr-FR" altLang="fr-FR" sz="2400" b="1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Les caractéristiques de la crise 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altLang="fr-FR" sz="2400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La </a:t>
            </a:r>
            <a:r>
              <a:rPr lang="fr-FR" altLang="fr-FR" sz="24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perte de confiance du lectorat,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altLang="fr-FR" sz="24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L</a:t>
            </a:r>
            <a:r>
              <a:rPr lang="fr-FR" altLang="fr-FR" sz="2400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a </a:t>
            </a:r>
            <a:r>
              <a:rPr lang="fr-FR" altLang="fr-FR" sz="24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perte de </a:t>
            </a:r>
            <a:r>
              <a:rPr lang="fr-FR" altLang="fr-FR" sz="2400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crédibilité du journaliste </a:t>
            </a:r>
            <a:r>
              <a:rPr lang="fr-FR" altLang="fr-FR" sz="24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altLang="fr-FR" sz="24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L</a:t>
            </a:r>
            <a:r>
              <a:rPr lang="fr-FR" altLang="fr-FR" sz="2400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a </a:t>
            </a:r>
            <a:r>
              <a:rPr lang="fr-FR" altLang="fr-FR" sz="24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baisse vertigineuse des </a:t>
            </a:r>
            <a:r>
              <a:rPr lang="fr-FR" altLang="fr-FR" sz="2400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ventes ;</a:t>
            </a:r>
            <a:endParaRPr lang="fr-FR" altLang="fr-FR" sz="2400" dirty="0">
              <a:latin typeface="Nirmala UI Semilight" panose="020B0402040204020203" pitchFamily="34" charset="0"/>
              <a:cs typeface="Nirmala UI Semilight" panose="020B0402040204020203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altLang="fr-FR" sz="24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L</a:t>
            </a:r>
            <a:r>
              <a:rPr lang="fr-FR" altLang="fr-FR" sz="2400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a </a:t>
            </a:r>
            <a:r>
              <a:rPr lang="fr-FR" altLang="fr-FR" sz="24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dégradation de l’image de la corporation liée au manque de </a:t>
            </a:r>
            <a:r>
              <a:rPr lang="fr-FR" altLang="fr-FR" sz="2400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professionnalisme et au </a:t>
            </a:r>
            <a:r>
              <a:rPr lang="fr-FR" altLang="fr-FR" sz="24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non-respect de l’éthique et de la </a:t>
            </a:r>
            <a:r>
              <a:rPr lang="fr-FR" altLang="fr-FR" sz="2400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déontologie…</a:t>
            </a:r>
            <a:endParaRPr lang="fr-FR" altLang="fr-FR" sz="2400" dirty="0">
              <a:latin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0616" y="1446878"/>
            <a:ext cx="17146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La libéralisation de </a:t>
            </a:r>
          </a:p>
          <a:p>
            <a:r>
              <a:rPr lang="fr-FR" sz="1400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l’espace politique </a:t>
            </a:r>
            <a:r>
              <a:rPr lang="fr-FR" sz="14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ivoirien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505015" y="2000335"/>
            <a:ext cx="10725887" cy="2051366"/>
            <a:chOff x="549926" y="1836815"/>
            <a:chExt cx="10725887" cy="2051366"/>
          </a:xfrm>
        </p:grpSpPr>
        <p:sp>
          <p:nvSpPr>
            <p:cNvPr id="13" name="Rectangle 12"/>
            <p:cNvSpPr/>
            <p:nvPr/>
          </p:nvSpPr>
          <p:spPr>
            <a:xfrm>
              <a:off x="549926" y="1843363"/>
              <a:ext cx="130302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3200" b="1" dirty="0" smtClean="0">
                  <a:solidFill>
                    <a:srgbClr val="00B050"/>
                  </a:solidFill>
                  <a:latin typeface="Nirmala UI Semilight" panose="020B0402040204020203" pitchFamily="34" charset="0"/>
                  <a:ea typeface="Calibri" panose="020F0502020204030204" pitchFamily="34" charset="0"/>
                  <a:cs typeface="Nirmala UI Semilight" panose="020B0402040204020203" pitchFamily="34" charset="0"/>
                </a:rPr>
                <a:t>1990</a:t>
              </a:r>
              <a:endParaRPr lang="fr-FR" sz="3200" b="1" dirty="0">
                <a:solidFill>
                  <a:srgbClr val="00B050"/>
                </a:solidFill>
                <a:latin typeface="Nirmala UI Semilight" panose="020B0402040204020203" pitchFamily="34" charset="0"/>
                <a:cs typeface="Nirmala UI Semilight" panose="020B0402040204020203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970529" y="1836815"/>
              <a:ext cx="130302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3200" b="1" dirty="0" smtClean="0">
                  <a:solidFill>
                    <a:srgbClr val="FF0000"/>
                  </a:solidFill>
                  <a:latin typeface="Nirmala UI Semilight" panose="020B0402040204020203" pitchFamily="34" charset="0"/>
                  <a:ea typeface="Calibri" panose="020F0502020204030204" pitchFamily="34" charset="0"/>
                  <a:cs typeface="Nirmala UI Semilight" panose="020B0402040204020203" pitchFamily="34" charset="0"/>
                </a:rPr>
                <a:t>2000</a:t>
              </a:r>
              <a:endParaRPr lang="fr-FR" sz="3200" b="1" dirty="0">
                <a:solidFill>
                  <a:srgbClr val="FF0000"/>
                </a:solidFill>
                <a:latin typeface="Nirmala UI Semilight" panose="020B0402040204020203" pitchFamily="34" charset="0"/>
                <a:cs typeface="Nirmala UI Semilight" panose="020B0402040204020203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972792" y="1850079"/>
              <a:ext cx="130302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3200" b="1" dirty="0" smtClean="0">
                  <a:solidFill>
                    <a:srgbClr val="FF0000"/>
                  </a:solidFill>
                  <a:latin typeface="Nirmala UI Semilight" panose="020B0402040204020203" pitchFamily="34" charset="0"/>
                  <a:ea typeface="Calibri" panose="020F0502020204030204" pitchFamily="34" charset="0"/>
                  <a:cs typeface="Nirmala UI Semilight" panose="020B0402040204020203" pitchFamily="34" charset="0"/>
                </a:rPr>
                <a:t>2019</a:t>
              </a:r>
              <a:endParaRPr lang="fr-FR" sz="3200" b="1" dirty="0">
                <a:solidFill>
                  <a:srgbClr val="FF0000"/>
                </a:solidFill>
                <a:latin typeface="Nirmala UI Semilight" panose="020B0402040204020203" pitchFamily="34" charset="0"/>
                <a:cs typeface="Nirmala UI Semilight" panose="020B0402040204020203" pitchFamily="34" charset="0"/>
              </a:endParaRPr>
            </a:p>
          </p:txBody>
        </p:sp>
        <p:sp>
          <p:nvSpPr>
            <p:cNvPr id="4" name="Flèche droite 3"/>
            <p:cNvSpPr/>
            <p:nvPr/>
          </p:nvSpPr>
          <p:spPr>
            <a:xfrm>
              <a:off x="5505395" y="2173681"/>
              <a:ext cx="4971784" cy="17145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7" name="Connecteur droit 6"/>
            <p:cNvCxnSpPr/>
            <p:nvPr/>
          </p:nvCxnSpPr>
          <p:spPr>
            <a:xfrm>
              <a:off x="1003469" y="2366485"/>
              <a:ext cx="0" cy="125730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785757" y="2606448"/>
              <a:ext cx="4723074" cy="86868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00B050"/>
                </a:solidFill>
              </a:endParaRPr>
            </a:p>
          </p:txBody>
        </p:sp>
        <p:cxnSp>
          <p:nvCxnSpPr>
            <p:cNvPr id="24" name="Connecteur droit 23"/>
            <p:cNvCxnSpPr/>
            <p:nvPr/>
          </p:nvCxnSpPr>
          <p:spPr>
            <a:xfrm>
              <a:off x="5513552" y="2386894"/>
              <a:ext cx="0" cy="12573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998525" y="2977978"/>
            <a:ext cx="42991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Le Printemps de la Presse </a:t>
            </a:r>
            <a:r>
              <a:rPr lang="fr-FR" sz="2000" b="1" dirty="0" smtClean="0">
                <a:solidFill>
                  <a:schemeClr val="bg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Ivoirienne</a:t>
            </a:r>
            <a:endParaRPr lang="fr-FR" sz="2000" b="1" dirty="0">
              <a:solidFill>
                <a:schemeClr val="bg1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273551" y="2947796"/>
            <a:ext cx="27833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chemeClr val="bg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La crise de la presse</a:t>
            </a:r>
            <a:endParaRPr lang="fr-FR" sz="2000" b="1" dirty="0">
              <a:solidFill>
                <a:schemeClr val="bg1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4180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600000">
        <p:blinds dir="vert"/>
      </p:transition>
    </mc:Choice>
    <mc:Fallback>
      <p:transition spd="slow" advClick="0" advTm="600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58102" y="353119"/>
            <a:ext cx="4386943" cy="800735"/>
          </a:xfrm>
        </p:spPr>
        <p:txBody>
          <a:bodyPr>
            <a:normAutofit/>
          </a:bodyPr>
          <a:lstStyle/>
          <a:p>
            <a:r>
              <a:rPr lang="fr-FR" sz="4300" b="1" dirty="0" smtClean="0">
                <a:solidFill>
                  <a:srgbClr val="0070C0"/>
                </a:solidFill>
                <a:latin typeface="Nirmala UI Semilight" panose="020B0402040204020203" pitchFamily="34" charset="0"/>
                <a:ea typeface="+mn-ea"/>
                <a:cs typeface="Nirmala UI Semilight" panose="020B0402040204020203" pitchFamily="34" charset="0"/>
              </a:rPr>
              <a:t>Etat des lieux</a:t>
            </a:r>
            <a:endParaRPr lang="fr-FR" sz="4300" b="1" dirty="0">
              <a:solidFill>
                <a:srgbClr val="0070C0"/>
              </a:solidFill>
              <a:latin typeface="Nirmala UI Semilight" panose="020B0402040204020203" pitchFamily="34" charset="0"/>
              <a:ea typeface="+mn-ea"/>
              <a:cs typeface="Nirmala UI Semilight" panose="020B0402040204020203" pitchFamily="34" charset="0"/>
            </a:endParaRPr>
          </a:p>
        </p:txBody>
      </p:sp>
      <p:pic>
        <p:nvPicPr>
          <p:cNvPr id="5" name="Picture 4473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65371" y="269847"/>
            <a:ext cx="5573485" cy="62241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8103" y="2629172"/>
            <a:ext cx="438694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600" b="1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Problème central </a:t>
            </a:r>
            <a:r>
              <a:rPr lang="fr-FR" sz="2600" b="1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:</a:t>
            </a:r>
          </a:p>
          <a:p>
            <a:r>
              <a:rPr lang="fr-FR" sz="2600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Les </a:t>
            </a:r>
            <a:r>
              <a:rPr lang="fr-FR" sz="26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médias ivoiriens ne sont pas économiquement viables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5681165" y="6544378"/>
            <a:ext cx="604539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50" b="1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Schéma 02 </a:t>
            </a:r>
            <a:r>
              <a:rPr lang="fr-FR" sz="1050" b="1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: </a:t>
            </a:r>
            <a:r>
              <a:rPr lang="fr-FR" sz="105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essai de construction de l’arbre à problèmes des médias </a:t>
            </a:r>
            <a:r>
              <a:rPr lang="fr-FR" sz="1050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ivoiriens (Etude UNESCO, 2017)</a:t>
            </a:r>
            <a:endParaRPr lang="fr-FR" sz="1050" dirty="0">
              <a:latin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  <p:sp>
        <p:nvSpPr>
          <p:cNvPr id="9" name="Flèche gauche 8"/>
          <p:cNvSpPr/>
          <p:nvPr/>
        </p:nvSpPr>
        <p:spPr>
          <a:xfrm>
            <a:off x="4645045" y="2838596"/>
            <a:ext cx="1320326" cy="1086660"/>
          </a:xfrm>
          <a:prstGeom prst="leftArrow">
            <a:avLst>
              <a:gd name="adj1" fmla="val 50000"/>
              <a:gd name="adj2" fmla="val 5300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38057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600000">
        <p:blinds dir="vert"/>
      </p:transition>
    </mc:Choice>
    <mc:Fallback>
      <p:transition spd="slow" advClick="0" advTm="600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365126"/>
            <a:ext cx="10515600" cy="784406"/>
          </a:xfrm>
        </p:spPr>
        <p:txBody>
          <a:bodyPr>
            <a:normAutofit/>
          </a:bodyPr>
          <a:lstStyle/>
          <a:p>
            <a:r>
              <a:rPr lang="fr-FR" sz="4300" b="1" dirty="0">
                <a:solidFill>
                  <a:srgbClr val="0070C0"/>
                </a:solidFill>
                <a:latin typeface="Nirmala UI Semilight" panose="020B0402040204020203" pitchFamily="34" charset="0"/>
                <a:ea typeface="+mn-ea"/>
                <a:cs typeface="Nirmala UI Semilight" panose="020B0402040204020203" pitchFamily="34" charset="0"/>
              </a:rPr>
              <a:t>Actions du </a:t>
            </a:r>
            <a:r>
              <a:rPr lang="fr-FR" sz="4300" b="1" dirty="0" smtClean="0">
                <a:solidFill>
                  <a:srgbClr val="0070C0"/>
                </a:solidFill>
                <a:latin typeface="Nirmala UI Semilight" panose="020B0402040204020203" pitchFamily="34" charset="0"/>
                <a:ea typeface="+mn-ea"/>
                <a:cs typeface="Nirmala UI Semilight" panose="020B0402040204020203" pitchFamily="34" charset="0"/>
              </a:rPr>
              <a:t>Gouvernement </a:t>
            </a:r>
            <a:endParaRPr lang="fr-FR" sz="4300" b="1" dirty="0">
              <a:solidFill>
                <a:srgbClr val="0070C0"/>
              </a:solidFill>
              <a:latin typeface="Nirmala UI Semilight" panose="020B0402040204020203" pitchFamily="34" charset="0"/>
              <a:ea typeface="+mn-ea"/>
              <a:cs typeface="Nirmala UI Semilight" panose="020B0402040204020203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4350" y="1282882"/>
            <a:ext cx="7315200" cy="5517968"/>
          </a:xfrm>
        </p:spPr>
        <p:txBody>
          <a:bodyPr>
            <a:noAutofit/>
          </a:bodyPr>
          <a:lstStyle/>
          <a:p>
            <a:pPr algn="just"/>
            <a:r>
              <a:rPr lang="fr-FR" sz="24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L’adoption </a:t>
            </a:r>
            <a:r>
              <a:rPr lang="fr-FR" sz="2400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de </a:t>
            </a:r>
            <a:r>
              <a:rPr lang="fr-FR" sz="2400" b="1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la </a:t>
            </a:r>
            <a:r>
              <a:rPr lang="fr-FR" sz="2400" b="1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loi relative à l’accès à l’information d’intérêt public et aux documents publics </a:t>
            </a:r>
            <a:r>
              <a:rPr lang="fr-FR" sz="2400" dirty="0"/>
              <a:t>du 23 décembre </a:t>
            </a:r>
            <a:r>
              <a:rPr lang="fr-FR" sz="2400" dirty="0" smtClean="0"/>
              <a:t>2013  et</a:t>
            </a:r>
            <a:r>
              <a:rPr lang="fr-FR" sz="2400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 </a:t>
            </a:r>
            <a:r>
              <a:rPr lang="fr-FR" sz="2400" b="1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la nouvelle loi portant régime juridique de la presse </a:t>
            </a:r>
            <a:r>
              <a:rPr lang="fr-FR" sz="24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votée </a:t>
            </a:r>
            <a:r>
              <a:rPr lang="fr-FR" sz="2400" b="1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en </a:t>
            </a:r>
            <a:r>
              <a:rPr lang="fr-FR" sz="2400" b="1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2017 </a:t>
            </a:r>
          </a:p>
          <a:p>
            <a:pPr algn="just"/>
            <a:r>
              <a:rPr lang="fr-FR" sz="2400" b="1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L’investiture </a:t>
            </a:r>
            <a:r>
              <a:rPr lang="fr-FR" sz="2400" b="1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de </a:t>
            </a:r>
            <a:r>
              <a:rPr lang="fr-FR" sz="2400" b="1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l’Ordre du Mérite de </a:t>
            </a:r>
            <a:r>
              <a:rPr lang="fr-FR" sz="2400" b="1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la Communication et des Médias </a:t>
            </a:r>
            <a:r>
              <a:rPr lang="fr-FR" sz="2400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pour </a:t>
            </a:r>
            <a:r>
              <a:rPr lang="fr-FR" sz="24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valoriser le mérite du journaliste professionnel et du professionnel de la communication;</a:t>
            </a:r>
          </a:p>
          <a:p>
            <a:pPr algn="just"/>
            <a:r>
              <a:rPr lang="x-none" sz="2400" b="1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La </a:t>
            </a:r>
            <a:r>
              <a:rPr lang="x-none" sz="2400" b="1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mutation en 2015 de l’Institut des Sciences et Techniques de la </a:t>
            </a:r>
            <a:r>
              <a:rPr lang="fr-FR" sz="2400" b="1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C</a:t>
            </a:r>
            <a:r>
              <a:rPr lang="x-none" sz="2400" b="1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ommunication </a:t>
            </a:r>
            <a:r>
              <a:rPr lang="x-none" sz="2400" b="1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(ISTC) </a:t>
            </a:r>
            <a:r>
              <a:rPr lang="x-none" sz="24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en un </a:t>
            </a:r>
            <a:r>
              <a:rPr lang="x-none" sz="2400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Institut Polytechnique</a:t>
            </a:r>
            <a:r>
              <a:rPr lang="fr-FR" sz="2400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 pour répondre aux besoins de formation du secteur; </a:t>
            </a:r>
            <a:endParaRPr lang="fr-FR" sz="2400" dirty="0">
              <a:latin typeface="Nirmala UI Semilight" panose="020B0402040204020203" pitchFamily="34" charset="0"/>
              <a:cs typeface="Nirmala UI Semilight" panose="020B0402040204020203" pitchFamily="34" charset="0"/>
            </a:endParaRPr>
          </a:p>
          <a:p>
            <a:pPr algn="just"/>
            <a:r>
              <a:rPr lang="fr-FR" sz="2400" b="1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La reconduction de la mesure d’exonération fiscale de l’entreprise de presse </a:t>
            </a:r>
            <a:r>
              <a:rPr lang="fr-FR" sz="24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et de communication audiovisuelle depuis 2012.</a:t>
            </a:r>
          </a:p>
        </p:txBody>
      </p:sp>
      <p:sp>
        <p:nvSpPr>
          <p:cNvPr id="4" name="Forme libre 5" descr="Accentuation d’image vide">
            <a:extLst>
              <a:ext uri="{FF2B5EF4-FFF2-40B4-BE49-F238E27FC236}">
                <a16:creationId xmlns="" xmlns:a16="http://schemas.microsoft.com/office/drawing/2014/main" id="{764DA446-807B-4C83-BB5A-59E3FABC93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7829550" y="1698820"/>
            <a:ext cx="4043288" cy="4085610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rgbClr val="0070C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/>
          </a:p>
        </p:txBody>
      </p:sp>
      <p:pic>
        <p:nvPicPr>
          <p:cNvPr id="1026" name="Picture 2" descr="Image associÃ©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2944" y="2476500"/>
            <a:ext cx="2586586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060390" y="6073410"/>
            <a:ext cx="192601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50" b="1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Figure </a:t>
            </a:r>
            <a:r>
              <a:rPr lang="fr-FR" sz="1050" b="1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01 : </a:t>
            </a:r>
            <a:r>
              <a:rPr lang="fr-FR" sz="1050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Logo MS Médias</a:t>
            </a:r>
            <a:endParaRPr lang="fr-FR" sz="1050" dirty="0">
              <a:latin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1103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600000">
        <p:blinds dir="vert"/>
      </p:transition>
    </mc:Choice>
    <mc:Fallback>
      <p:transition spd="slow" advClick="0" advTm="600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514350" y="365126"/>
            <a:ext cx="10515600" cy="784406"/>
          </a:xfrm>
        </p:spPr>
        <p:txBody>
          <a:bodyPr>
            <a:normAutofit/>
          </a:bodyPr>
          <a:lstStyle/>
          <a:p>
            <a:r>
              <a:rPr lang="fr-FR" sz="4300" b="1" dirty="0">
                <a:solidFill>
                  <a:srgbClr val="0070C0"/>
                </a:solidFill>
                <a:latin typeface="Nirmala UI Semilight" panose="020B0402040204020203" pitchFamily="34" charset="0"/>
                <a:ea typeface="+mn-ea"/>
                <a:cs typeface="Nirmala UI Semilight" panose="020B0402040204020203" pitchFamily="34" charset="0"/>
              </a:rPr>
              <a:t>Actions du </a:t>
            </a:r>
            <a:r>
              <a:rPr lang="fr-FR" sz="4300" b="1" dirty="0" smtClean="0">
                <a:solidFill>
                  <a:srgbClr val="0070C0"/>
                </a:solidFill>
                <a:latin typeface="Nirmala UI Semilight" panose="020B0402040204020203" pitchFamily="34" charset="0"/>
                <a:ea typeface="+mn-ea"/>
                <a:cs typeface="Nirmala UI Semilight" panose="020B0402040204020203" pitchFamily="34" charset="0"/>
              </a:rPr>
              <a:t>Gouvernement </a:t>
            </a:r>
            <a:endParaRPr lang="fr-FR" sz="4300" b="1" dirty="0">
              <a:solidFill>
                <a:srgbClr val="0070C0"/>
              </a:solidFill>
              <a:latin typeface="Nirmala UI Semilight" panose="020B0402040204020203" pitchFamily="34" charset="0"/>
              <a:ea typeface="+mn-ea"/>
              <a:cs typeface="Nirmala UI Semilight" panose="020B0402040204020203" pitchFamily="34" charset="0"/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514350" y="1703237"/>
            <a:ext cx="6457950" cy="4566557"/>
          </a:xfrm>
        </p:spPr>
        <p:txBody>
          <a:bodyPr>
            <a:noAutofit/>
          </a:bodyPr>
          <a:lstStyle/>
          <a:p>
            <a:pPr algn="just"/>
            <a:r>
              <a:rPr lang="fr-FR" sz="2600" b="1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L</a:t>
            </a:r>
            <a:r>
              <a:rPr lang="fr-FR" sz="2600" b="1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’aide </a:t>
            </a:r>
            <a:r>
              <a:rPr lang="fr-FR" sz="2600" b="1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publique est passée de 500 millions en 2011 à 2 milliards en 2018 </a:t>
            </a:r>
            <a:r>
              <a:rPr lang="fr-FR" sz="26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pour une enveloppe globale de 12 milliards octroyée à la presse sur toute la période.</a:t>
            </a:r>
            <a:r>
              <a:rPr lang="fr-FR" sz="24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 </a:t>
            </a:r>
          </a:p>
          <a:p>
            <a:pPr algn="just"/>
            <a:r>
              <a:rPr lang="fr-FR" sz="2600" b="1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L</a:t>
            </a:r>
            <a:r>
              <a:rPr lang="fr-FR" sz="2600" b="1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a </a:t>
            </a:r>
            <a:r>
              <a:rPr lang="fr-FR" sz="2600" b="1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Mutuelle sociale des Médias (MS Média) avec un taux de la prise en charge de 80% </a:t>
            </a:r>
            <a:r>
              <a:rPr lang="fr-FR" sz="26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a été </a:t>
            </a:r>
            <a:r>
              <a:rPr lang="fr-FR" sz="2600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créée;</a:t>
            </a:r>
            <a:endParaRPr lang="fr-FR" sz="2600" dirty="0">
              <a:latin typeface="Nirmala UI Semilight" panose="020B0402040204020203" pitchFamily="34" charset="0"/>
              <a:cs typeface="Nirmala UI Semilight" panose="020B0402040204020203" pitchFamily="34" charset="0"/>
            </a:endParaRPr>
          </a:p>
          <a:p>
            <a:pPr algn="just"/>
            <a:r>
              <a:rPr lang="fr-FR" sz="2600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EDIPRESSE </a:t>
            </a:r>
            <a:r>
              <a:rPr lang="fr-FR" sz="26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assure un maillage territoriale large qui permet la diffusion nationale avec </a:t>
            </a:r>
            <a:r>
              <a:rPr lang="fr-FR" sz="2600" b="1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un taux de couverture de </a:t>
            </a:r>
            <a:r>
              <a:rPr lang="fr-FR" sz="2600" b="1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97%, soit </a:t>
            </a:r>
            <a:r>
              <a:rPr lang="fr-FR" sz="2600" b="1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31 régions sur 32 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B3DAE083-E76E-4A40-B522-5908C06F17FE}"/>
              </a:ext>
            </a:extLst>
          </p:cNvPr>
          <p:cNvPicPr/>
          <p:nvPr/>
        </p:nvPicPr>
        <p:blipFill rotWithShape="1">
          <a:blip r:embed="rId2" cstate="print"/>
          <a:srcRect l="26010" t="18916" r="25867" b="6306"/>
          <a:stretch/>
        </p:blipFill>
        <p:spPr bwMode="auto">
          <a:xfrm>
            <a:off x="7219949" y="1432120"/>
            <a:ext cx="4619353" cy="45550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9" name="Espace réservé du contenu 2"/>
          <p:cNvSpPr txBox="1">
            <a:spLocks/>
          </p:cNvSpPr>
          <p:nvPr/>
        </p:nvSpPr>
        <p:spPr>
          <a:xfrm>
            <a:off x="7367939" y="6115260"/>
            <a:ext cx="4399571" cy="309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1200" b="1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Figure 02 </a:t>
            </a:r>
            <a:r>
              <a:rPr lang="fr-FR" sz="1200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: La couverture du territoire national par EDIPRESSE.</a:t>
            </a:r>
          </a:p>
          <a:p>
            <a:pPr algn="just"/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xmlns="" val="879805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600000">
        <p:blinds dir="vert"/>
      </p:transition>
    </mc:Choice>
    <mc:Fallback>
      <p:transition spd="slow" advClick="0" advTm="600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2397</TotalTime>
  <Words>1446</Words>
  <Application>Microsoft Office PowerPoint</Application>
  <PresentationFormat>Personnalisé</PresentationFormat>
  <Paragraphs>170</Paragraphs>
  <Slides>29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0" baseType="lpstr">
      <vt:lpstr>Thème Office</vt:lpstr>
      <vt:lpstr>Diapositive 1</vt:lpstr>
      <vt:lpstr>Communication et Médias en Côte d’Ivoire:  Enjeux et Perspectives</vt:lpstr>
      <vt:lpstr>Diapositive 3</vt:lpstr>
      <vt:lpstr>Agenda</vt:lpstr>
      <vt:lpstr>Stratégie de Développement de la Presse </vt:lpstr>
      <vt:lpstr>Etat des lieux</vt:lpstr>
      <vt:lpstr>Etat des lieux</vt:lpstr>
      <vt:lpstr>Actions du Gouvernement </vt:lpstr>
      <vt:lpstr>Actions du Gouvernement </vt:lpstr>
      <vt:lpstr>Les résultats des actions du Gouvernement</vt:lpstr>
      <vt:lpstr>Perspectives</vt:lpstr>
      <vt:lpstr>Diapositive 12</vt:lpstr>
      <vt:lpstr>Etats des lieux </vt:lpstr>
      <vt:lpstr>Actions du Gouvernement</vt:lpstr>
      <vt:lpstr>Les résultats des actions du Gouvernement</vt:lpstr>
      <vt:lpstr>Perspectives</vt:lpstr>
      <vt:lpstr>Perspectives</vt:lpstr>
      <vt:lpstr>Diapositive 18</vt:lpstr>
      <vt:lpstr>Etats des lieux</vt:lpstr>
      <vt:lpstr>Etat des lieux (constat de l’OMENCI*)</vt:lpstr>
      <vt:lpstr>Actions du Gouvernement</vt:lpstr>
      <vt:lpstr>Diapositive 22</vt:lpstr>
      <vt:lpstr>Les résultats des actions du Gouvernement</vt:lpstr>
      <vt:lpstr>Perspectives</vt:lpstr>
      <vt:lpstr>Diapositive 25</vt:lpstr>
      <vt:lpstr>Etat des lieux</vt:lpstr>
      <vt:lpstr>Actions du Gouvernement</vt:lpstr>
      <vt:lpstr>Perspectives </vt:lpstr>
      <vt:lpstr>Merci pour votre attention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Actions du Ministère de la communication et des Médias</dc:title>
  <dc:creator>AURELIA-PC</dc:creator>
  <cp:lastModifiedBy>Immaculé KOUASSI</cp:lastModifiedBy>
  <cp:revision>130</cp:revision>
  <dcterms:created xsi:type="dcterms:W3CDTF">2019-07-21T18:50:09Z</dcterms:created>
  <dcterms:modified xsi:type="dcterms:W3CDTF">2019-07-25T00:34:23Z</dcterms:modified>
</cp:coreProperties>
</file>