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6" r:id="rId6"/>
    <p:sldId id="297" r:id="rId7"/>
    <p:sldId id="298" r:id="rId8"/>
    <p:sldId id="289" r:id="rId9"/>
    <p:sldId id="290" r:id="rId10"/>
    <p:sldId id="260" r:id="rId11"/>
    <p:sldId id="261" r:id="rId12"/>
    <p:sldId id="291" r:id="rId13"/>
    <p:sldId id="262" r:id="rId14"/>
    <p:sldId id="292" r:id="rId15"/>
    <p:sldId id="263" r:id="rId16"/>
    <p:sldId id="264" r:id="rId17"/>
    <p:sldId id="265" r:id="rId18"/>
    <p:sldId id="266" r:id="rId19"/>
    <p:sldId id="267" r:id="rId20"/>
    <p:sldId id="268" r:id="rId21"/>
    <p:sldId id="274" r:id="rId22"/>
    <p:sldId id="269" r:id="rId23"/>
    <p:sldId id="270" r:id="rId24"/>
    <p:sldId id="271" r:id="rId25"/>
    <p:sldId id="272" r:id="rId26"/>
    <p:sldId id="284" r:id="rId27"/>
    <p:sldId id="285" r:id="rId28"/>
    <p:sldId id="286" r:id="rId29"/>
    <p:sldId id="273" r:id="rId30"/>
    <p:sldId id="275" r:id="rId31"/>
    <p:sldId id="276" r:id="rId32"/>
    <p:sldId id="277" r:id="rId33"/>
    <p:sldId id="287" r:id="rId34"/>
    <p:sldId id="278" r:id="rId35"/>
    <p:sldId id="294" r:id="rId36"/>
    <p:sldId id="279" r:id="rId37"/>
    <p:sldId id="280" r:id="rId38"/>
    <p:sldId id="281" r:id="rId39"/>
    <p:sldId id="282" r:id="rId40"/>
    <p:sldId id="288" r:id="rId41"/>
    <p:sldId id="299" r:id="rId42"/>
    <p:sldId id="295" r:id="rId43"/>
    <p:sldId id="283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9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%20TUO\Desktop\CONFERENCE%20MENETFP%20RDV%20GOUV%2021%2002%2019\GRAPHIQUES%20PP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%20TUO\Desktop\CONFERENCE%20MENETFP%20RDV%20GOUV%2021%2002%2019\GRAPHIQUES%20PP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%20TUO\Desktop\CONFERENCE%20MENETFP%20RDV%20GOUV%2021%2002%2019\GRAPHIQUES%20PP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000"/>
              <a:t>Evolution des TBS et TNS de 2011 à 2018</a:t>
            </a:r>
            <a:endParaRPr lang="fr-CI" sz="20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Feuil1!$B$4</c:f>
              <c:strCache>
                <c:ptCount val="1"/>
                <c:pt idx="0">
                  <c:v>TBS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Feuil1!$C$2:$I$3</c:f>
              <c:strCache>
                <c:ptCount val="7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  <c:pt idx="5">
                  <c:v>2016-2017</c:v>
                </c:pt>
                <c:pt idx="6">
                  <c:v>2017-2018</c:v>
                </c:pt>
              </c:strCache>
            </c:strRef>
          </c:cat>
          <c:val>
            <c:numRef>
              <c:f>Feuil1!$C$4:$I$4</c:f>
              <c:numCache>
                <c:formatCode>0.00%</c:formatCode>
                <c:ptCount val="7"/>
                <c:pt idx="0">
                  <c:v>0.89300000000000002</c:v>
                </c:pt>
                <c:pt idx="1">
                  <c:v>0.91200000000000003</c:v>
                </c:pt>
                <c:pt idx="2">
                  <c:v>0.94699999999999995</c:v>
                </c:pt>
                <c:pt idx="3">
                  <c:v>0.95499999999999996</c:v>
                </c:pt>
                <c:pt idx="4">
                  <c:v>1.0129999999999999</c:v>
                </c:pt>
                <c:pt idx="5">
                  <c:v>1.046</c:v>
                </c:pt>
                <c:pt idx="6">
                  <c:v>1.006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A52-404B-B397-4E7BDDBC6D84}"/>
            </c:ext>
          </c:extLst>
        </c:ser>
        <c:ser>
          <c:idx val="1"/>
          <c:order val="1"/>
          <c:tx>
            <c:strRef>
              <c:f>Feuil1!$B$5</c:f>
              <c:strCache>
                <c:ptCount val="1"/>
                <c:pt idx="0">
                  <c:v>TNS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Feuil1!$C$2:$I$3</c:f>
              <c:strCache>
                <c:ptCount val="7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  <c:pt idx="5">
                  <c:v>2016-2017</c:v>
                </c:pt>
                <c:pt idx="6">
                  <c:v>2017-2018</c:v>
                </c:pt>
              </c:strCache>
            </c:strRef>
          </c:cat>
          <c:val>
            <c:numRef>
              <c:f>Feuil1!$C$5:$I$5</c:f>
              <c:numCache>
                <c:formatCode>0.00%</c:formatCode>
                <c:ptCount val="7"/>
                <c:pt idx="0">
                  <c:v>0.72599999999999998</c:v>
                </c:pt>
                <c:pt idx="1">
                  <c:v>0.72899999999999998</c:v>
                </c:pt>
                <c:pt idx="2" formatCode="0%">
                  <c:v>0.77</c:v>
                </c:pt>
                <c:pt idx="3">
                  <c:v>0.78900000000000003</c:v>
                </c:pt>
                <c:pt idx="4">
                  <c:v>0.878</c:v>
                </c:pt>
                <c:pt idx="5" formatCode="0%">
                  <c:v>0.91</c:v>
                </c:pt>
                <c:pt idx="6">
                  <c:v>0.91059999999999997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A52-404B-B397-4E7BDDBC6D8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-502452352"/>
        <c:axId val="-502444736"/>
      </c:barChart>
      <c:catAx>
        <c:axId val="-502452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502444736"/>
        <c:crosses val="autoZero"/>
        <c:auto val="1"/>
        <c:lblAlgn val="ctr"/>
        <c:lblOffset val="100"/>
        <c:noMultiLvlLbl val="0"/>
      </c:catAx>
      <c:valAx>
        <c:axId val="-502444736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-502452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400"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I"/>
              <a:t>EVOLUTION DES TAUX DE REUSSITE AUX EXAMENS </a:t>
            </a:r>
          </a:p>
          <a:p>
            <a:pPr>
              <a:defRPr/>
            </a:pPr>
            <a:r>
              <a:rPr lang="fr-CI"/>
              <a:t>(Enseignement Général et technique)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Feuil2!$A$2</c:f>
              <c:strCache>
                <c:ptCount val="1"/>
                <c:pt idx="0">
                  <c:v>CEPE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6.238888888888889E-2"/>
                  <c:y val="-2.77777777777777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9831967232392892E-2"/>
                  <c:y val="-4.77151066802133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5494605277854409E-2"/>
                  <c:y val="-4.4056229362458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5300574949426635E-2"/>
                  <c:y val="-2.35215582931166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2388888888888994E-2"/>
                  <c:y val="-3.24074074074074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6.238888888888889E-2"/>
                  <c:y val="-3.70370370370370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6.238888888888889E-2"/>
                  <c:y val="-3.70370370370370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2131233595800524E-2"/>
                  <c:y val="-4.1666666666666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Feuil2!$B$1:$I$1</c:f>
              <c:strCache>
                <c:ptCount val="8"/>
                <c:pt idx="0">
                  <c:v>2010-2011</c:v>
                </c:pt>
                <c:pt idx="1">
                  <c:v>2011-2012</c:v>
                </c:pt>
                <c:pt idx="2">
                  <c:v>2012-2013</c:v>
                </c:pt>
                <c:pt idx="3">
                  <c:v>2013-2014</c:v>
                </c:pt>
                <c:pt idx="4">
                  <c:v>2014-2015</c:v>
                </c:pt>
                <c:pt idx="5">
                  <c:v>2015-2016</c:v>
                </c:pt>
                <c:pt idx="6">
                  <c:v>2016- 2017</c:v>
                </c:pt>
                <c:pt idx="7">
                  <c:v>2017- 2018</c:v>
                </c:pt>
              </c:strCache>
            </c:strRef>
          </c:cat>
          <c:val>
            <c:numRef>
              <c:f>Feuil2!$B$2:$I$2</c:f>
              <c:numCache>
                <c:formatCode>0.00%</c:formatCode>
                <c:ptCount val="8"/>
                <c:pt idx="0">
                  <c:v>0.58779999999999999</c:v>
                </c:pt>
                <c:pt idx="1">
                  <c:v>0.55910000000000004</c:v>
                </c:pt>
                <c:pt idx="2">
                  <c:v>0.67030000000000001</c:v>
                </c:pt>
                <c:pt idx="3">
                  <c:v>0.79800000000000004</c:v>
                </c:pt>
                <c:pt idx="4">
                  <c:v>0.82120000000000004</c:v>
                </c:pt>
                <c:pt idx="5">
                  <c:v>0.83330000000000004</c:v>
                </c:pt>
                <c:pt idx="6">
                  <c:v>0.80979999999999996</c:v>
                </c:pt>
                <c:pt idx="7">
                  <c:v>0.8357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DFE8-46AE-A548-2AE3B2FB5703}"/>
            </c:ext>
          </c:extLst>
        </c:ser>
        <c:ser>
          <c:idx val="1"/>
          <c:order val="1"/>
          <c:tx>
            <c:strRef>
              <c:f>Feuil2!$A$3</c:f>
              <c:strCache>
                <c:ptCount val="1"/>
                <c:pt idx="0">
                  <c:v>BEPC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6.238888888888889E-2"/>
                  <c:y val="3.70370370370370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5064471866381744E-2"/>
                  <c:y val="2.82258064516129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3263936715257488E-2"/>
                  <c:y val="-4.83870967741935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3893119745113776E-2"/>
                  <c:y val="-3.4274193548387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7949345200329431E-2"/>
                  <c:y val="-3.83064516129033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8578528230185545E-2"/>
                  <c:y val="-3.4274193548387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8578528230185635E-2"/>
                  <c:y val="-3.62903225806451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7353035660477964E-2"/>
                  <c:y val="-3.42741935483870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Feuil2!$B$1:$I$1</c:f>
              <c:strCache>
                <c:ptCount val="8"/>
                <c:pt idx="0">
                  <c:v>2010-2011</c:v>
                </c:pt>
                <c:pt idx="1">
                  <c:v>2011-2012</c:v>
                </c:pt>
                <c:pt idx="2">
                  <c:v>2012-2013</c:v>
                </c:pt>
                <c:pt idx="3">
                  <c:v>2013-2014</c:v>
                </c:pt>
                <c:pt idx="4">
                  <c:v>2014-2015</c:v>
                </c:pt>
                <c:pt idx="5">
                  <c:v>2015-2016</c:v>
                </c:pt>
                <c:pt idx="6">
                  <c:v>2016- 2017</c:v>
                </c:pt>
                <c:pt idx="7">
                  <c:v>2017- 2018</c:v>
                </c:pt>
              </c:strCache>
            </c:strRef>
          </c:cat>
          <c:val>
            <c:numRef>
              <c:f>Feuil2!$B$3:$I$3</c:f>
              <c:numCache>
                <c:formatCode>0.00%</c:formatCode>
                <c:ptCount val="8"/>
                <c:pt idx="0">
                  <c:v>0.16880000000000001</c:v>
                </c:pt>
                <c:pt idx="1">
                  <c:v>0.1714</c:v>
                </c:pt>
                <c:pt idx="2">
                  <c:v>0.4022</c:v>
                </c:pt>
                <c:pt idx="3">
                  <c:v>0.57430000000000003</c:v>
                </c:pt>
                <c:pt idx="4">
                  <c:v>0.58620000000000005</c:v>
                </c:pt>
                <c:pt idx="5">
                  <c:v>0.59109999999999996</c:v>
                </c:pt>
                <c:pt idx="6">
                  <c:v>0.6008</c:v>
                </c:pt>
                <c:pt idx="7">
                  <c:v>0.60140000000000005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DFE8-46AE-A548-2AE3B2FB5703}"/>
            </c:ext>
          </c:extLst>
        </c:ser>
        <c:ser>
          <c:idx val="2"/>
          <c:order val="2"/>
          <c:tx>
            <c:strRef>
              <c:f>Feuil2!$A$4</c:f>
              <c:strCache>
                <c:ptCount val="1"/>
                <c:pt idx="0">
                  <c:v>BAC</c:v>
                </c:pt>
              </c:strCache>
            </c:strRef>
          </c:tx>
          <c:spPr>
            <a:ln w="508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6.7944444444444446E-2"/>
                  <c:y val="-4.62962962962962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3263936715257488E-2"/>
                  <c:y val="-4.03225806451612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2721767623845814E-2"/>
                  <c:y val="3.62903225806450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350950653702105E-2"/>
                  <c:y val="3.62903225806451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8036359138773958E-2"/>
                  <c:y val="4.23387096774193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3893119745113692E-2"/>
                  <c:y val="3.42741935483870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9207711260042096E-2"/>
                  <c:y val="3.83064516129032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2667627175406277E-2"/>
                  <c:y val="4.0322580645161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DFE8-46AE-A548-2AE3B2FB57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Feuil2!$B$1:$I$1</c:f>
              <c:strCache>
                <c:ptCount val="8"/>
                <c:pt idx="0">
                  <c:v>2010-2011</c:v>
                </c:pt>
                <c:pt idx="1">
                  <c:v>2011-2012</c:v>
                </c:pt>
                <c:pt idx="2">
                  <c:v>2012-2013</c:v>
                </c:pt>
                <c:pt idx="3">
                  <c:v>2013-2014</c:v>
                </c:pt>
                <c:pt idx="4">
                  <c:v>2014-2015</c:v>
                </c:pt>
                <c:pt idx="5">
                  <c:v>2015-2016</c:v>
                </c:pt>
                <c:pt idx="6">
                  <c:v>2016- 2017</c:v>
                </c:pt>
                <c:pt idx="7">
                  <c:v>2017- 2018</c:v>
                </c:pt>
              </c:strCache>
            </c:strRef>
          </c:cat>
          <c:val>
            <c:numRef>
              <c:f>Feuil2!$B$4:$I$4</c:f>
              <c:numCache>
                <c:formatCode>0.00%</c:formatCode>
                <c:ptCount val="8"/>
                <c:pt idx="0">
                  <c:v>0.20250000000000001</c:v>
                </c:pt>
                <c:pt idx="1">
                  <c:v>0.25219999999999998</c:v>
                </c:pt>
                <c:pt idx="2">
                  <c:v>0.3362</c:v>
                </c:pt>
                <c:pt idx="3">
                  <c:v>0.36230000000000001</c:v>
                </c:pt>
                <c:pt idx="4">
                  <c:v>0.39660000000000001</c:v>
                </c:pt>
                <c:pt idx="5">
                  <c:v>0.42380000000000001</c:v>
                </c:pt>
                <c:pt idx="6">
                  <c:v>0.44979999999999998</c:v>
                </c:pt>
                <c:pt idx="7">
                  <c:v>0.46089999999999998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DFE8-46AE-A548-2AE3B2FB570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502451808"/>
        <c:axId val="-502445280"/>
      </c:lineChart>
      <c:catAx>
        <c:axId val="-502451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I" dirty="0" err="1"/>
                  <a:t>Annees</a:t>
                </a:r>
                <a:r>
                  <a:rPr lang="fr-CI" baseline="0" dirty="0"/>
                  <a:t> scolaires</a:t>
                </a:r>
                <a:endParaRPr lang="fr-CI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502445280"/>
        <c:crosses val="autoZero"/>
        <c:auto val="1"/>
        <c:lblAlgn val="ctr"/>
        <c:lblOffset val="100"/>
        <c:noMultiLvlLbl val="0"/>
      </c:catAx>
      <c:valAx>
        <c:axId val="-5024452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I" dirty="0"/>
                  <a:t>Taux de </a:t>
                </a:r>
                <a:r>
                  <a:rPr lang="fr-CI" dirty="0" err="1" smtClean="0"/>
                  <a:t>reUssite</a:t>
                </a:r>
                <a:endParaRPr lang="fr-CI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50245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600"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b="1" dirty="0">
                <a:solidFill>
                  <a:schemeClr val="tx1"/>
                </a:solidFill>
              </a:rPr>
              <a:t>Evolution des Taux de réussite aux examens professionnels </a:t>
            </a:r>
          </a:p>
          <a:p>
            <a:pPr>
              <a:defRPr b="1">
                <a:solidFill>
                  <a:schemeClr val="tx1"/>
                </a:solidFill>
              </a:defRPr>
            </a:pPr>
            <a:r>
              <a:rPr lang="fr-FR" b="1" dirty="0">
                <a:solidFill>
                  <a:schemeClr val="tx1"/>
                </a:solidFill>
              </a:rPr>
              <a:t>de 2011 à 2018</a:t>
            </a:r>
            <a:endParaRPr lang="fr-CI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Feuil3!$A$17</c:f>
              <c:strCache>
                <c:ptCount val="1"/>
                <c:pt idx="0">
                  <c:v>BEP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3"/>
            <c:marker>
              <c:symbol val="none"/>
            </c:marker>
            <c:bubble3D val="0"/>
            <c:spPr>
              <a:ln w="44450" cap="rnd">
                <a:solidFill>
                  <a:schemeClr val="accent1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3827-4A09-BEC1-2EB4457B2A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Feuil3!$B$16:$I$16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Feuil3!$B$17:$I$17</c:f>
              <c:numCache>
                <c:formatCode>0.00%</c:formatCode>
                <c:ptCount val="8"/>
                <c:pt idx="0">
                  <c:v>0.32030000000000003</c:v>
                </c:pt>
                <c:pt idx="1">
                  <c:v>0.49540000000000006</c:v>
                </c:pt>
                <c:pt idx="2">
                  <c:v>0.69015000000000004</c:v>
                </c:pt>
                <c:pt idx="3">
                  <c:v>0.55705000000000005</c:v>
                </c:pt>
                <c:pt idx="4">
                  <c:v>0.56394999999999995</c:v>
                </c:pt>
                <c:pt idx="5">
                  <c:v>0.62509999999999999</c:v>
                </c:pt>
                <c:pt idx="6">
                  <c:v>0.78374999999999995</c:v>
                </c:pt>
                <c:pt idx="7">
                  <c:v>0.79454999999999998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827-4A09-BEC1-2EB4457B2A20}"/>
            </c:ext>
          </c:extLst>
        </c:ser>
        <c:ser>
          <c:idx val="1"/>
          <c:order val="1"/>
          <c:tx>
            <c:strRef>
              <c:f>Feuil3!$A$18</c:f>
              <c:strCache>
                <c:ptCount val="1"/>
                <c:pt idx="0">
                  <c:v>BP</c:v>
                </c:pt>
              </c:strCache>
            </c:strRef>
          </c:tx>
          <c:spPr>
            <a:ln w="412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Feuil3!$B$16:$I$16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Feuil3!$B$18:$I$18</c:f>
              <c:numCache>
                <c:formatCode>0.00%</c:formatCode>
                <c:ptCount val="8"/>
                <c:pt idx="0">
                  <c:v>0.42215000000000003</c:v>
                </c:pt>
                <c:pt idx="1">
                  <c:v>0.51234999999999997</c:v>
                </c:pt>
                <c:pt idx="2">
                  <c:v>0.72110000000000007</c:v>
                </c:pt>
                <c:pt idx="3">
                  <c:v>0.88839999999999997</c:v>
                </c:pt>
                <c:pt idx="4">
                  <c:v>0.76950000000000007</c:v>
                </c:pt>
                <c:pt idx="5">
                  <c:v>0.91110000000000002</c:v>
                </c:pt>
                <c:pt idx="6">
                  <c:v>0.91379999999999995</c:v>
                </c:pt>
                <c:pt idx="7">
                  <c:v>0.94469999999999998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827-4A09-BEC1-2EB4457B2A20}"/>
            </c:ext>
          </c:extLst>
        </c:ser>
        <c:ser>
          <c:idx val="2"/>
          <c:order val="2"/>
          <c:tx>
            <c:strRef>
              <c:f>Feuil3!$A$19</c:f>
              <c:strCache>
                <c:ptCount val="1"/>
                <c:pt idx="0">
                  <c:v>BT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Pt>
            <c:idx val="5"/>
            <c:marker>
              <c:symbol val="none"/>
            </c:marker>
            <c:bubble3D val="0"/>
            <c:spPr>
              <a:ln w="44450" cap="rnd">
                <a:solidFill>
                  <a:schemeClr val="accent3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827-4A09-BEC1-2EB4457B2A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Feuil3!$B$16:$I$16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Feuil3!$B$19:$I$19</c:f>
              <c:numCache>
                <c:formatCode>0.00%</c:formatCode>
                <c:ptCount val="8"/>
                <c:pt idx="0">
                  <c:v>0.56194999999999995</c:v>
                </c:pt>
                <c:pt idx="1">
                  <c:v>0.70829999999999993</c:v>
                </c:pt>
                <c:pt idx="2">
                  <c:v>0.68635000000000002</c:v>
                </c:pt>
                <c:pt idx="3">
                  <c:v>0.70025000000000004</c:v>
                </c:pt>
                <c:pt idx="4">
                  <c:v>0.68915000000000004</c:v>
                </c:pt>
                <c:pt idx="5">
                  <c:v>0.82004999999999995</c:v>
                </c:pt>
                <c:pt idx="6">
                  <c:v>0.85565000000000002</c:v>
                </c:pt>
                <c:pt idx="7">
                  <c:v>0.88844999999999996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827-4A09-BEC1-2EB4457B2A20}"/>
            </c:ext>
          </c:extLst>
        </c:ser>
        <c:ser>
          <c:idx val="3"/>
          <c:order val="3"/>
          <c:tx>
            <c:strRef>
              <c:f>Feuil3!$A$20</c:f>
              <c:strCache>
                <c:ptCount val="1"/>
                <c:pt idx="0">
                  <c:v>CAP</c:v>
                </c:pt>
              </c:strCache>
            </c:strRef>
          </c:tx>
          <c:spPr>
            <a:ln w="412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Feuil3!$B$16:$I$16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Feuil3!$B$20:$I$20</c:f>
              <c:numCache>
                <c:formatCode>0.00%</c:formatCode>
                <c:ptCount val="8"/>
                <c:pt idx="0">
                  <c:v>0.69934999999999992</c:v>
                </c:pt>
                <c:pt idx="1">
                  <c:v>0.79820000000000002</c:v>
                </c:pt>
                <c:pt idx="2">
                  <c:v>0.80010000000000003</c:v>
                </c:pt>
                <c:pt idx="3">
                  <c:v>0.82139999999999991</c:v>
                </c:pt>
                <c:pt idx="4">
                  <c:v>0.86860000000000004</c:v>
                </c:pt>
                <c:pt idx="5">
                  <c:v>0.85089999999999999</c:v>
                </c:pt>
                <c:pt idx="6">
                  <c:v>0.85165000000000002</c:v>
                </c:pt>
                <c:pt idx="7">
                  <c:v>0.88545000000000007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3827-4A09-BEC1-2EB4457B2A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502451264"/>
        <c:axId val="-502450720"/>
      </c:lineChart>
      <c:catAx>
        <c:axId val="-50245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502450720"/>
        <c:crosses val="autoZero"/>
        <c:auto val="1"/>
        <c:lblAlgn val="ctr"/>
        <c:lblOffset val="100"/>
        <c:noMultiLvlLbl val="0"/>
      </c:catAx>
      <c:valAx>
        <c:axId val="-502450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502451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200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700160A-81ED-4B2C-A2A0-ADD6472E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161554E5-25B1-41D4-96B1-B6C1E60B1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08C3A7E-BA9F-416F-8FA7-B4A51E274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9A2B-6F76-46A1-83F1-2953A745EEA0}" type="datetimeFigureOut">
              <a:rPr lang="fr-FR" smtClean="0"/>
              <a:t>20/02/2019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FCB051A-CB3E-4619-B564-B4508587D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7735564-10B1-4D44-A552-BA529EE8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52AD-F4EF-47B8-BA32-1FE7C4C72D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91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96144EE-034D-45A6-9FA4-CA06BA50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E0F29384-A0E9-4536-A636-1DB79C52F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767E7A7-2572-4066-94E8-2E5CD8B7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9A2B-6F76-46A1-83F1-2953A745EEA0}" type="datetimeFigureOut">
              <a:rPr lang="fr-FR" smtClean="0"/>
              <a:t>20/02/2019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7D9D0D9-5D1B-4252-8C35-5A55921D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AE79987-1762-4F3F-A039-67BA32E3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52AD-F4EF-47B8-BA32-1FE7C4C72D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382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160BDA39-95EF-43A2-87C0-9552364B59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0EC2E7A-21F4-4E78-9BE2-C2C35FFF3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262C1D5-47D0-4C60-A48D-21505CC28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9A2B-6F76-46A1-83F1-2953A745EEA0}" type="datetimeFigureOut">
              <a:rPr lang="fr-FR" smtClean="0"/>
              <a:t>20/02/2019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4D28F61-7733-42A1-BAD8-6540DC91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977AE23-BFB2-46A7-9057-C057409E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52AD-F4EF-47B8-BA32-1FE7C4C72D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1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523F6FC-CB68-46A9-ACB4-87781D3BD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5D21FC0-4B45-4EF2-8A7F-56C98FC46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D02D9A9-FA41-4AD5-833A-296321FC6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9A2B-6F76-46A1-83F1-2953A745EEA0}" type="datetimeFigureOut">
              <a:rPr lang="fr-FR" smtClean="0"/>
              <a:t>20/02/2019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9C23E6A-6D2D-4BBC-AA1D-B0D884C30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8681925-7851-480B-9291-3647105F9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52AD-F4EF-47B8-BA32-1FE7C4C72D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448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D97042-39B0-4233-A972-9AAFEEB53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58A928D-DDAF-4298-860F-8DF44BFB4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B519F08-ADB0-43F1-8A5C-054D30C98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9A2B-6F76-46A1-83F1-2953A745EEA0}" type="datetimeFigureOut">
              <a:rPr lang="fr-FR" smtClean="0"/>
              <a:t>20/02/2019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3B140E1-64B1-4871-97D2-4FCA99E4F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0D9455D-2D6C-443F-8174-36CC6DB59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52AD-F4EF-47B8-BA32-1FE7C4C72D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249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0E6D350-5B58-470D-BD77-4D5080F78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A175800-EBB7-446C-BB9A-68176C0C4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25694C05-D858-425C-B06A-2BCFF5465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24C16488-F8D4-469A-8181-D7CF977A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9A2B-6F76-46A1-83F1-2953A745EEA0}" type="datetimeFigureOut">
              <a:rPr lang="fr-FR" smtClean="0"/>
              <a:t>20/02/2019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503A49D-CDE1-46DC-BDE8-5F795F28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67F82FA9-B790-4D2F-BEDC-755E2EE5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52AD-F4EF-47B8-BA32-1FE7C4C72D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72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558AC09-E830-461C-8933-77FF308F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290E1D7-1122-4D15-99AE-E50203CE9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E28699F9-1AB8-449A-9348-AD4C5F5D3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053F5DBE-82C7-4A46-A26A-C197E68BC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DF289CC6-3A5B-4A80-9E47-27A10189E7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51BF52E4-4583-47E4-B6D1-0F56EF598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9A2B-6F76-46A1-83F1-2953A745EEA0}" type="datetimeFigureOut">
              <a:rPr lang="fr-FR" smtClean="0"/>
              <a:t>20/02/2019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902B4FBB-3336-4015-8EB1-048A9D8E8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232687C7-6135-401D-8BB4-9D1E0FCD6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52AD-F4EF-47B8-BA32-1FE7C4C72D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36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8BC23F-35A9-4A5F-BD11-502CD786E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AFC7113D-8A7E-499B-8FCA-C9A768399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9A2B-6F76-46A1-83F1-2953A745EEA0}" type="datetimeFigureOut">
              <a:rPr lang="fr-FR" smtClean="0"/>
              <a:t>20/02/2019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43B6EBCF-BEAC-4D18-9C88-DA72EBB15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FD0BCDDE-883E-4FD1-8894-30671A18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52AD-F4EF-47B8-BA32-1FE7C4C72D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88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F92E420B-7AB0-448B-97D9-1D3C4CA03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9A2B-6F76-46A1-83F1-2953A745EEA0}" type="datetimeFigureOut">
              <a:rPr lang="fr-FR" smtClean="0"/>
              <a:t>20/02/2019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E7EE75A3-F121-4095-B60F-079C035FE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603E64F-89DA-4126-A4BD-5267D20D2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52AD-F4EF-47B8-BA32-1FE7C4C72D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426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CA496F5-AB81-42E7-A5DC-240B02A7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1F107A4-F098-4327-875B-977219484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E638452-4672-45CD-87C1-D0DEE7E75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21DC9B23-2F2E-41FC-9F54-7B65B20B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9A2B-6F76-46A1-83F1-2953A745EEA0}" type="datetimeFigureOut">
              <a:rPr lang="fr-FR" smtClean="0"/>
              <a:t>20/02/2019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AC40CCC-20FB-4020-B51F-D3C8F0EFE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8B95A3B-0F06-48F1-894C-991AE62E3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52AD-F4EF-47B8-BA32-1FE7C4C72D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839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9FF983E-25BD-46C4-98F1-02FDEA50C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66AEAFB5-12E7-46C6-BC52-6A04C6CD63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7AF77025-8F73-44F4-957A-664DE6175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A3E948E-9885-4B09-8513-25B8A3C64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9A2B-6F76-46A1-83F1-2953A745EEA0}" type="datetimeFigureOut">
              <a:rPr lang="fr-FR" smtClean="0"/>
              <a:t>20/02/2019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7BF785F-563B-42E3-990C-4C5C5AB28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571A7859-60A3-42B1-BF07-08039954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52AD-F4EF-47B8-BA32-1FE7C4C72D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493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FA237430-3EB8-4BF0-B36B-3D1F265E2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D49C043-5CAE-4733-88BC-383250644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F1AF95E-AC2D-4B0F-B314-2E1FF4CEC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59A2B-6F76-46A1-83F1-2953A745EEA0}" type="datetimeFigureOut">
              <a:rPr lang="fr-FR" smtClean="0"/>
              <a:t>20/02/2019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B2AF3B9-B922-4A25-94FD-644E823B4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D13B5A3-998A-48A6-98F2-387767F78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C52AD-F4EF-47B8-BA32-1FE7C4C72D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76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131577E-B72A-4E64-8172-7173387985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345C1EB7-3F4A-495E-87E7-7864D2015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0416" y="4089238"/>
            <a:ext cx="9736667" cy="254956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CI" sz="3100" dirty="0">
                <a:solidFill>
                  <a:schemeClr val="accent4"/>
                </a:solidFill>
                <a:latin typeface="Cooper Black" panose="0208090404030B020404" pitchFamily="18" charset="0"/>
              </a:rPr>
              <a:t/>
            </a:r>
            <a:br>
              <a:rPr lang="fr-CI" sz="3100" dirty="0">
                <a:solidFill>
                  <a:schemeClr val="accent4"/>
                </a:solidFill>
                <a:latin typeface="Cooper Black" panose="0208090404030B020404" pitchFamily="18" charset="0"/>
              </a:rPr>
            </a:br>
            <a:r>
              <a:rPr lang="fr-CI" sz="3100" dirty="0">
                <a:solidFill>
                  <a:schemeClr val="accent4"/>
                </a:solidFill>
                <a:latin typeface="Cooper Black" panose="0208090404030B020404" pitchFamily="18" charset="0"/>
              </a:rPr>
              <a:t/>
            </a:r>
            <a:br>
              <a:rPr lang="fr-CI" sz="3100" dirty="0">
                <a:solidFill>
                  <a:schemeClr val="accent4"/>
                </a:solidFill>
                <a:latin typeface="Cooper Black" panose="0208090404030B020404" pitchFamily="18" charset="0"/>
              </a:rPr>
            </a:br>
            <a:r>
              <a:rPr lang="fr-CI" sz="3100" dirty="0">
                <a:solidFill>
                  <a:schemeClr val="accent4"/>
                </a:solidFill>
                <a:latin typeface="Cooper Black" panose="0208090404030B020404" pitchFamily="18" charset="0"/>
              </a:rPr>
              <a:t/>
            </a:r>
            <a:br>
              <a:rPr lang="fr-CI" sz="3100" dirty="0">
                <a:solidFill>
                  <a:schemeClr val="accent4"/>
                </a:solidFill>
                <a:latin typeface="Cooper Black" panose="0208090404030B020404" pitchFamily="18" charset="0"/>
              </a:rPr>
            </a:br>
            <a:r>
              <a:rPr lang="fr-CI" sz="53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fr-CI" sz="53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fr-CI" sz="4400" i="1" dirty="0">
                <a:solidFill>
                  <a:srgbClr val="FF0000"/>
                </a:solidFill>
                <a:latin typeface="Arial Black" panose="020B0A04020102020204" pitchFamily="34" charset="0"/>
              </a:rPr>
              <a:t>CONFERENCE DE PRESSE</a:t>
            </a:r>
            <a:r>
              <a:rPr lang="fr-CI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fr-CI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fr-CI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« LES RENDEZ-VOUS</a:t>
            </a:r>
            <a:br>
              <a:rPr lang="fr-CI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fr-CI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DU GOUVERNEMENT »</a:t>
            </a:r>
            <a:endParaRPr lang="fr-FR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DFE3263D-4CCF-4FAC-8689-3C098A1EF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2357" y="6065849"/>
            <a:ext cx="9736667" cy="1145897"/>
          </a:xfrm>
        </p:spPr>
        <p:txBody>
          <a:bodyPr>
            <a:noAutofit/>
          </a:bodyPr>
          <a:lstStyle/>
          <a:p>
            <a:endParaRPr lang="fr-CI" dirty="0">
              <a:latin typeface="Arial Black" panose="020B0A04020102020204" pitchFamily="34" charset="0"/>
            </a:endParaRPr>
          </a:p>
          <a:p>
            <a:r>
              <a:rPr lang="fr-CI" dirty="0">
                <a:solidFill>
                  <a:srgbClr val="FF0000"/>
                </a:solidFill>
                <a:latin typeface="Arial Black" panose="020B0A04020102020204" pitchFamily="34" charset="0"/>
              </a:rPr>
              <a:t>21 Février 2019</a:t>
            </a:r>
            <a:endParaRPr lang="fr-FR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D6B7E73-140F-41BD-88F1-C02C3A50C3A9}"/>
              </a:ext>
            </a:extLst>
          </p:cNvPr>
          <p:cNvSpPr txBox="1"/>
          <p:nvPr/>
        </p:nvSpPr>
        <p:spPr>
          <a:xfrm>
            <a:off x="1227665" y="0"/>
            <a:ext cx="9736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I" sz="2000" dirty="0">
                <a:solidFill>
                  <a:schemeClr val="accent2"/>
                </a:solidFill>
                <a:latin typeface="Cooper Black" panose="0208090404030B020404" pitchFamily="18" charset="0"/>
              </a:rPr>
              <a:t>MINISTERE DE L’EDUCATION NATIONALE, </a:t>
            </a:r>
            <a:br>
              <a:rPr lang="fr-CI" sz="2000" dirty="0">
                <a:solidFill>
                  <a:schemeClr val="accent2"/>
                </a:solidFill>
                <a:latin typeface="Cooper Black" panose="0208090404030B020404" pitchFamily="18" charset="0"/>
              </a:rPr>
            </a:br>
            <a:r>
              <a:rPr lang="fr-CI" sz="2000" dirty="0">
                <a:solidFill>
                  <a:schemeClr val="accent2"/>
                </a:solidFill>
                <a:latin typeface="Cooper Black" panose="0208090404030B020404" pitchFamily="18" charset="0"/>
              </a:rPr>
              <a:t>DE L’ENSEIGNEMENT TECHNIQUE </a:t>
            </a:r>
            <a:br>
              <a:rPr lang="fr-CI" sz="2000" dirty="0">
                <a:solidFill>
                  <a:schemeClr val="accent2"/>
                </a:solidFill>
                <a:latin typeface="Cooper Black" panose="0208090404030B020404" pitchFamily="18" charset="0"/>
              </a:rPr>
            </a:br>
            <a:r>
              <a:rPr lang="fr-CI" sz="2000" dirty="0">
                <a:solidFill>
                  <a:schemeClr val="accent2"/>
                </a:solidFill>
                <a:latin typeface="Cooper Black" panose="0208090404030B020404" pitchFamily="18" charset="0"/>
              </a:rPr>
              <a:t>ET DE LA FORMATION PROFESSIONNELLE</a:t>
            </a:r>
            <a:endParaRPr lang="fr-FR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3EE676F-CAE5-4426-8B1C-C3A4FFDA80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76" y="2064327"/>
            <a:ext cx="6040074" cy="3429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8F33E72-56B6-4D10-B9C4-F2631F85872B}"/>
              </a:ext>
            </a:extLst>
          </p:cNvPr>
          <p:cNvSpPr txBox="1"/>
          <p:nvPr/>
        </p:nvSpPr>
        <p:spPr>
          <a:xfrm>
            <a:off x="609599" y="234250"/>
            <a:ext cx="1131085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1.1. L’accès 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</a:t>
            </a:r>
          </a:p>
          <a:p>
            <a:endParaRPr lang="fr-CI" sz="16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Au titre des réhabilitations :</a:t>
            </a:r>
          </a:p>
          <a:p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263525" lvl="1" indent="-263525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3.616 salles de classe </a:t>
            </a:r>
          </a:p>
          <a:p>
            <a:pPr marL="0" lvl="1"/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du préscolaire </a:t>
            </a:r>
          </a:p>
          <a:p>
            <a:pPr marL="0" lvl="1"/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et du primaire</a:t>
            </a:r>
          </a:p>
          <a:p>
            <a:pPr marL="263525" indent="-263525">
              <a:buFontTx/>
              <a:buChar char="-"/>
            </a:pPr>
            <a:endParaRPr lang="fr-CI" sz="1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263525" lvl="1" indent="-263525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09 CAFOP5</a:t>
            </a:r>
          </a:p>
          <a:p>
            <a:pPr marL="263525" indent="-263525">
              <a:buFontTx/>
              <a:buChar char="-"/>
            </a:pPr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263525" lvl="1" indent="-263525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38 lycées et collèges</a:t>
            </a:r>
          </a:p>
          <a:p>
            <a:pPr marL="263525" lvl="1" indent="-263525"/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263525" lvl="1" indent="-263525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12 structures centrales et déconcentrées</a:t>
            </a:r>
          </a:p>
        </p:txBody>
      </p:sp>
    </p:spTree>
    <p:extLst>
      <p:ext uri="{BB962C8B-B14F-4D97-AF65-F5344CB8AC3E}">
        <p14:creationId xmlns:p14="http://schemas.microsoft.com/office/powerpoint/2010/main" val="516869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239046-6494-434D-8853-B59B84B9CC44}"/>
              </a:ext>
            </a:extLst>
          </p:cNvPr>
          <p:cNvSpPr txBox="1"/>
          <p:nvPr/>
        </p:nvSpPr>
        <p:spPr>
          <a:xfrm>
            <a:off x="518160" y="124572"/>
            <a:ext cx="1115568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1.1. L’accès 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</a:t>
            </a:r>
          </a:p>
          <a:p>
            <a:endParaRPr lang="fr-CI" sz="12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Au titre des réhabilitations 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</a:t>
            </a:r>
          </a:p>
          <a:p>
            <a:endParaRPr lang="fr-CI" sz="16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24 établissements techniques et professionnels réhabilités ou en cours</a:t>
            </a:r>
          </a:p>
          <a:p>
            <a:pPr lvl="1"/>
            <a:endParaRPr lang="fr-CI" sz="3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BEC2362-DA5E-44C8-A590-32826A90C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" y="3106057"/>
            <a:ext cx="12111643" cy="375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54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B6C9195-E482-48C9-A99D-C64D0E5276A8}"/>
              </a:ext>
            </a:extLst>
          </p:cNvPr>
          <p:cNvSpPr txBox="1"/>
          <p:nvPr/>
        </p:nvSpPr>
        <p:spPr>
          <a:xfrm>
            <a:off x="221192" y="362105"/>
            <a:ext cx="11798531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1.1. L’accès 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(suite): </a:t>
            </a: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Le Parc scolaire en 2019</a:t>
            </a:r>
          </a:p>
          <a:p>
            <a:pPr lvl="1"/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lvl="1"/>
            <a:endParaRPr lang="fr-CI" sz="11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2.834 </a:t>
            </a:r>
            <a:r>
              <a:rPr lang="fr-CI" sz="3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écoles </a:t>
            </a:r>
            <a:r>
              <a:rPr lang="fr-CI" sz="3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préscolaires dont 2.096 publiques</a:t>
            </a:r>
            <a:endParaRPr lang="fr-CI" sz="3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endParaRPr lang="fr-CI" sz="11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16.957 écoles </a:t>
            </a:r>
            <a:r>
              <a:rPr lang="fr-CI" sz="3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primaires dont 14.756 publiques</a:t>
            </a:r>
            <a:endParaRPr lang="fr-CI" sz="3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endParaRPr lang="fr-CI" sz="11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16 CAFOP</a:t>
            </a:r>
          </a:p>
          <a:p>
            <a:pPr marL="1028700" lvl="1" indent="-571500">
              <a:buFontTx/>
              <a:buChar char="-"/>
            </a:pPr>
            <a:endParaRPr lang="fr-CI" sz="11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1.778 établissements </a:t>
            </a:r>
            <a:r>
              <a:rPr lang="fr-CI" sz="3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secondaires dont 492 publics</a:t>
            </a:r>
            <a:endParaRPr lang="fr-CI" sz="3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endParaRPr lang="fr-CI" sz="11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237 établissements </a:t>
            </a:r>
            <a:r>
              <a:rPr lang="fr-CI" sz="3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techniques  dont 03 publics</a:t>
            </a:r>
            <a:endParaRPr lang="fr-CI" sz="3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lvl="1"/>
            <a:endParaRPr lang="fr-CI" sz="1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307 établissements </a:t>
            </a:r>
            <a:r>
              <a:rPr lang="fr-CI" sz="3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professionnels dont 73 publics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4907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83B9118-3EB9-461C-864F-F0673774DE69}"/>
              </a:ext>
            </a:extLst>
          </p:cNvPr>
          <p:cNvSpPr txBox="1"/>
          <p:nvPr/>
        </p:nvSpPr>
        <p:spPr>
          <a:xfrm>
            <a:off x="375459" y="117693"/>
            <a:ext cx="9184178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1.1. L’accès 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</a:t>
            </a:r>
          </a:p>
          <a:p>
            <a:endParaRPr lang="fr-CI" sz="12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Au titre des équipements </a:t>
            </a:r>
          </a:p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et kits scolaires</a:t>
            </a:r>
          </a:p>
          <a:p>
            <a:endParaRPr lang="fr-CI" sz="1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725.623 tables-bancs </a:t>
            </a:r>
          </a:p>
          <a:p>
            <a:pPr lvl="1"/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	acquis et distribués</a:t>
            </a:r>
          </a:p>
          <a:p>
            <a:endParaRPr lang="fr-CI" sz="1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16 millions 492 mille </a:t>
            </a:r>
          </a:p>
          <a:p>
            <a:pPr lvl="1"/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	manuels et cahiers </a:t>
            </a:r>
          </a:p>
          <a:p>
            <a:pPr lvl="1"/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	quotidiens distribués</a:t>
            </a:r>
          </a:p>
          <a:p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25 millions 191 mille kits </a:t>
            </a:r>
          </a:p>
          <a:p>
            <a:pPr lvl="1"/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	scolaires distribués</a:t>
            </a:r>
          </a:p>
          <a:p>
            <a:endParaRPr lang="fr-CI" sz="11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3" name="Picture 4" descr="http://news.abidjan.net/photos/photos/%20Iffou-Ouattara-Kandia-OK-0004.jpg">
            <a:extLst>
              <a:ext uri="{FF2B5EF4-FFF2-40B4-BE49-F238E27FC236}">
                <a16:creationId xmlns:a16="http://schemas.microsoft.com/office/drawing/2014/main" xmlns="" id="{A2C1034E-1D11-4537-AD91-06CF38F2A1A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4" y="2641601"/>
            <a:ext cx="3933372" cy="2328141"/>
          </a:xfrm>
          <a:prstGeom prst="rect">
            <a:avLst/>
          </a:prstGeom>
          <a:noFill/>
          <a:extLst/>
        </p:spPr>
      </p:pic>
      <p:pic>
        <p:nvPicPr>
          <p:cNvPr id="4" name="Picture 2" descr="C:\Users\christophe1.koffi\Desktop\PTG MENET 2016\AI0A8785.JPG">
            <a:extLst>
              <a:ext uri="{FF2B5EF4-FFF2-40B4-BE49-F238E27FC236}">
                <a16:creationId xmlns:a16="http://schemas.microsoft.com/office/drawing/2014/main" xmlns="" id="{FE22DC70-4CA3-4D6F-A693-7E97716AE16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688" y="130632"/>
            <a:ext cx="3904343" cy="246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53A4AF8-CECB-4901-9F15-CFCF812F7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686" y="5027798"/>
            <a:ext cx="3904343" cy="19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50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83B9118-3EB9-461C-864F-F0673774DE69}"/>
              </a:ext>
            </a:extLst>
          </p:cNvPr>
          <p:cNvSpPr txBox="1"/>
          <p:nvPr/>
        </p:nvSpPr>
        <p:spPr>
          <a:xfrm>
            <a:off x="375459" y="117693"/>
            <a:ext cx="11636432" cy="718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1.1. L’accès 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</a:t>
            </a:r>
            <a:endParaRPr lang="fr-CI" sz="3600" i="1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endParaRPr lang="fr-CI" sz="12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Au titre des mesures d’accompagnement</a:t>
            </a:r>
          </a:p>
          <a:p>
            <a:endParaRPr lang="fr-CI" sz="1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endParaRPr lang="fr-CI" sz="11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7</a:t>
            </a: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 milliards de </a:t>
            </a: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bourses </a:t>
            </a: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scolaires par </a:t>
            </a: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an </a:t>
            </a:r>
            <a:endParaRPr lang="fr-CI" sz="3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lvl="1"/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5.688 cantines scolaires  </a:t>
            </a:r>
            <a:endParaRPr lang="fr-CI" sz="3600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12 </a:t>
            </a: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milliards pour l’acquisition de matériels scientifiques, sportifs, artistiques et </a:t>
            </a: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informatiques</a:t>
            </a:r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endParaRPr lang="fr-CI" sz="1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969 matériels roulant dont </a:t>
            </a: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318 </a:t>
            </a: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véhicules et 651 motos</a:t>
            </a:r>
          </a:p>
          <a:p>
            <a:pPr marL="1028700" lvl="1" indent="-571500">
              <a:buFontTx/>
              <a:buChar char="-"/>
            </a:pPr>
            <a:endParaRPr lang="fr-CI" sz="1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endParaRPr lang="fr-CI" sz="3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346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A34C866-76CA-4883-903A-38435D35E2F8}"/>
              </a:ext>
            </a:extLst>
          </p:cNvPr>
          <p:cNvSpPr txBox="1"/>
          <p:nvPr/>
        </p:nvSpPr>
        <p:spPr>
          <a:xfrm>
            <a:off x="698269" y="399011"/>
            <a:ext cx="11006051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1.1. L’accès 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(fin)</a:t>
            </a:r>
            <a:endParaRPr lang="fr-CI" sz="3600" i="1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endParaRPr lang="fr-CI" sz="16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Au titre du recrutement </a:t>
            </a:r>
            <a:r>
              <a:rPr lang="fr-CI" sz="3600" dirty="0" smtClean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des personnels</a:t>
            </a:r>
            <a:endParaRPr lang="fr-CI" sz="36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endParaRPr lang="fr-CI" sz="9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lvl="1"/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54.318 </a:t>
            </a: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personnels enseignants et </a:t>
            </a: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d’encadrement:</a:t>
            </a:r>
          </a:p>
          <a:p>
            <a:pPr lvl="1"/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43.137 </a:t>
            </a: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enseignants du préscolaire et du primaire</a:t>
            </a:r>
          </a:p>
          <a:p>
            <a:pPr lvl="1"/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8.641 enseignants du secondaire</a:t>
            </a:r>
          </a:p>
          <a:p>
            <a:pPr lvl="1"/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2.540 personnels d’encadrement</a:t>
            </a:r>
          </a:p>
          <a:p>
            <a:pPr lvl="1"/>
            <a:endParaRPr lang="fr-CI" sz="3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2013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C907F83-7274-4C93-B679-CB5D82D527D4}"/>
              </a:ext>
            </a:extLst>
          </p:cNvPr>
          <p:cNvSpPr txBox="1"/>
          <p:nvPr/>
        </p:nvSpPr>
        <p:spPr>
          <a:xfrm>
            <a:off x="418408" y="603191"/>
            <a:ext cx="1135518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1.2. La qualité</a:t>
            </a:r>
          </a:p>
          <a:p>
            <a:endParaRPr lang="fr-CI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Introduction des TICE </a:t>
            </a:r>
          </a:p>
          <a:p>
            <a:pPr marL="1028700" lvl="1" indent="-571500">
              <a:buFontTx/>
              <a:buChar char="-"/>
            </a:pPr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Initiation à l’Entrepreneuriat à </a:t>
            </a: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l’école</a:t>
            </a:r>
          </a:p>
          <a:p>
            <a:pPr marL="1028700" lvl="1" indent="-571500">
              <a:buFontTx/>
              <a:buChar char="-"/>
            </a:pPr>
            <a:endParaRPr lang="fr-CI" sz="1200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Cadre </a:t>
            </a: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d’orientation du curriculum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I" sz="10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Nouveaux manuels scolaires APC</a:t>
            </a:r>
          </a:p>
          <a:p>
            <a:pPr marL="1028700" lvl="1" indent="-571500">
              <a:buFontTx/>
              <a:buChar char="-"/>
            </a:pPr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Nouveau régime pédagogique </a:t>
            </a: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adopté</a:t>
            </a:r>
          </a:p>
          <a:p>
            <a:pPr marL="1028700" lvl="1" indent="-571500">
              <a:buFontTx/>
              <a:buChar char="-"/>
            </a:pPr>
            <a:endParaRPr lang="fr-CI" sz="1200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4982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2F1FD3C-C83B-4C5F-8A9B-72A2AC5812CA}"/>
              </a:ext>
            </a:extLst>
          </p:cNvPr>
          <p:cNvSpPr txBox="1"/>
          <p:nvPr/>
        </p:nvSpPr>
        <p:spPr>
          <a:xfrm>
            <a:off x="576349" y="581891"/>
            <a:ext cx="11039302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I" sz="3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1.2. La qualité 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</a:t>
            </a:r>
          </a:p>
          <a:p>
            <a:endParaRPr lang="fr-CI" sz="1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Déconcentration du programme de renforcement des capacités avec 8 pools de formateurs</a:t>
            </a:r>
          </a:p>
          <a:p>
            <a:pPr marL="1028700" lvl="1" indent="-571500">
              <a:buFontTx/>
              <a:buChar char="-"/>
            </a:pPr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Formation continue des enseignants du public et du privé </a:t>
            </a: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renforcée</a:t>
            </a:r>
          </a:p>
          <a:p>
            <a:pPr marL="1028700" lvl="1" indent="-571500">
              <a:buFontTx/>
              <a:buChar char="-"/>
            </a:pPr>
            <a:endParaRPr lang="fr-CI" sz="1200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Baisse du taux de redoublement </a:t>
            </a:r>
          </a:p>
          <a:p>
            <a:pPr marL="1028700" lvl="1" indent="-571500">
              <a:buFontTx/>
              <a:buChar char="-"/>
            </a:pPr>
            <a:endParaRPr lang="fr-CI" sz="1200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endParaRPr lang="fr-CI" sz="3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endParaRPr lang="fr-CI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endParaRPr lang="fr-CI" sz="20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6628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E396B53-7B6E-4315-AF26-C79782D1DF71}"/>
              </a:ext>
            </a:extLst>
          </p:cNvPr>
          <p:cNvSpPr txBox="1"/>
          <p:nvPr/>
        </p:nvSpPr>
        <p:spPr>
          <a:xfrm>
            <a:off x="850668" y="429627"/>
            <a:ext cx="10889673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1.2. La qualité 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(fin)</a:t>
            </a:r>
          </a:p>
          <a:p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325 établissements de confession islamiques intégrés au système éducatif</a:t>
            </a:r>
          </a:p>
          <a:p>
            <a:endParaRPr lang="fr-CI" sz="1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Réformes du collège et de l’ETFP</a:t>
            </a:r>
          </a:p>
          <a:p>
            <a:pPr marL="1028700" lvl="1" indent="-571500">
              <a:buFontTx/>
              <a:buChar char="-"/>
            </a:pPr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Journée Nationale du Mérite et de l’Excellence institutionnalisée </a:t>
            </a:r>
            <a:endParaRPr lang="fr-CI" sz="3600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endParaRPr lang="fr-CI" sz="1200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Rythme scolaire </a:t>
            </a: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amélioré</a:t>
            </a:r>
            <a:endParaRPr lang="fr-CI" sz="3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endParaRPr lang="fr-C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909679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F546CCD-8075-4BB9-AAAC-948D04153FB8}"/>
              </a:ext>
            </a:extLst>
          </p:cNvPr>
          <p:cNvSpPr txBox="1"/>
          <p:nvPr/>
        </p:nvSpPr>
        <p:spPr>
          <a:xfrm>
            <a:off x="617912" y="733246"/>
            <a:ext cx="1095617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1.3. Le pilotage du système</a:t>
            </a:r>
          </a:p>
          <a:p>
            <a:endParaRPr lang="fr-CI" sz="2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Immatriculation des élèves</a:t>
            </a:r>
          </a:p>
          <a:p>
            <a:pPr marL="1028700" lvl="1" indent="-571500">
              <a:buFontTx/>
              <a:buChar char="-"/>
            </a:pPr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Inscription en ligne</a:t>
            </a:r>
          </a:p>
          <a:p>
            <a:pPr marL="571500" indent="-571500">
              <a:buFontTx/>
              <a:buChar char="-"/>
            </a:pPr>
            <a:endParaRPr lang="fr-CI" sz="20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Géo-référencement </a:t>
            </a: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des infrastructures</a:t>
            </a:r>
          </a:p>
          <a:p>
            <a:pPr marL="571500" indent="-571500">
              <a:buFontTx/>
              <a:buChar char="-"/>
            </a:pPr>
            <a:endParaRPr lang="fr-CI" sz="2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Codification des postes de travail</a:t>
            </a:r>
          </a:p>
          <a:p>
            <a:pPr marL="571500" indent="-571500">
              <a:buFontTx/>
              <a:buChar char="-"/>
            </a:pPr>
            <a:endParaRPr lang="fr-CI" sz="2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Redynamisation de l’IGEN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209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0C5E8F4-3CDE-4AA2-ACC1-D3D703AB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I" sz="3600" u="sng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PLAN DE PRESENTATION</a:t>
            </a:r>
            <a:endParaRPr lang="fr-FR" sz="3600" u="sng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9B3CBFA-A2B9-45BE-A71B-2A3A7CCAE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879" y="1955453"/>
            <a:ext cx="973314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I" dirty="0">
                <a:latin typeface="Arial Black" panose="020B0A04020102020204" pitchFamily="34" charset="0"/>
              </a:rPr>
              <a:t>	</a:t>
            </a:r>
            <a:endParaRPr lang="fr-CI" sz="3600" dirty="0">
              <a:latin typeface="Arial Black" panose="020B0A04020102020204" pitchFamily="34" charset="0"/>
            </a:endParaRPr>
          </a:p>
          <a:p>
            <a:pPr marL="857250" indent="-857250">
              <a:buFont typeface="+mj-lt"/>
              <a:buAutoNum type="romanUcPeriod"/>
            </a:pP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LES ACQUIS DE 2011 A 2018</a:t>
            </a:r>
          </a:p>
          <a:p>
            <a:pPr marL="400050" indent="-400050">
              <a:buFont typeface="+mj-lt"/>
              <a:buAutoNum type="romanUcPeriod"/>
            </a:pPr>
            <a:endParaRPr lang="fr-CI" sz="1800" dirty="0">
              <a:latin typeface="Arial Black" panose="020B0A04020102020204" pitchFamily="34" charset="0"/>
            </a:endParaRPr>
          </a:p>
          <a:p>
            <a:pPr marL="857250" indent="-857250">
              <a:buFont typeface="+mj-lt"/>
              <a:buAutoNum type="romanUcPeriod"/>
            </a:pP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LES DEFIS</a:t>
            </a:r>
          </a:p>
          <a:p>
            <a:pPr marL="514350" indent="-514350">
              <a:buFont typeface="+mj-lt"/>
              <a:buAutoNum type="romanUcPeriod"/>
            </a:pPr>
            <a:endParaRPr lang="fr-CI" sz="19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marL="857250" indent="-857250">
              <a:buFont typeface="+mj-lt"/>
              <a:buAutoNum type="romanUcPeriod"/>
            </a:pP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LES PERSPECTIVES</a:t>
            </a:r>
          </a:p>
          <a:p>
            <a:pPr marL="1485900" lvl="2" indent="-571500">
              <a:buFont typeface="+mj-lt"/>
              <a:buAutoNum type="arabicPeriod"/>
            </a:pPr>
            <a:r>
              <a:rPr lang="fr-CI" sz="32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Programme social du gouvernement 2019-2020</a:t>
            </a:r>
          </a:p>
          <a:p>
            <a:pPr marL="1485900" lvl="2" indent="-571500">
              <a:buFont typeface="+mj-lt"/>
              <a:buAutoNum type="arabicPeriod"/>
            </a:pPr>
            <a:r>
              <a:rPr lang="fr-CI" sz="32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Autres actions</a:t>
            </a:r>
          </a:p>
          <a:p>
            <a:pPr marL="0" indent="0">
              <a:buNone/>
            </a:pPr>
            <a:endParaRPr lang="fr-FR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310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5C8FA2-A8C5-4C43-BB4A-73B382611159}"/>
              </a:ext>
            </a:extLst>
          </p:cNvPr>
          <p:cNvSpPr txBox="1"/>
          <p:nvPr/>
        </p:nvSpPr>
        <p:spPr>
          <a:xfrm>
            <a:off x="268778" y="365760"/>
            <a:ext cx="87422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1.4. </a:t>
            </a:r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L’environnement scolaire</a:t>
            </a:r>
          </a:p>
          <a:p>
            <a:endParaRPr lang="fr-FR" sz="20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571500" lvl="0" indent="-571500">
              <a:buFontTx/>
              <a:buChar char="-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Retour du port de l’uniforme</a:t>
            </a:r>
          </a:p>
          <a:p>
            <a:pPr lvl="1"/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	 et du salut aux couleurs</a:t>
            </a:r>
          </a:p>
          <a:p>
            <a:pPr lvl="0"/>
            <a:endParaRPr lang="fr-FR" sz="20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lvl="0"/>
            <a:endParaRPr lang="fr-FR" sz="20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Interdiction des activités politiques syndicales </a:t>
            </a:r>
          </a:p>
          <a:p>
            <a:pPr lvl="1"/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	en milieu scolaire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6ECEE40-F1E7-40D3-A424-E8470E394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65" y="2319134"/>
            <a:ext cx="5172448" cy="344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2872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3ECDB96-E2DF-4CD6-9E57-B37A35FC7986}"/>
              </a:ext>
            </a:extLst>
          </p:cNvPr>
          <p:cNvSpPr txBox="1"/>
          <p:nvPr/>
        </p:nvSpPr>
        <p:spPr>
          <a:xfrm>
            <a:off x="526473" y="346837"/>
            <a:ext cx="11139054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1.4. </a:t>
            </a:r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L’environnement scolaire </a:t>
            </a:r>
            <a:r>
              <a:rPr lang="fr-FR" sz="3200" b="1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</a:t>
            </a:r>
          </a:p>
          <a:p>
            <a:pPr lvl="0"/>
            <a:endParaRPr lang="fr-FR" sz="11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571500" lvl="0" indent="-571500">
              <a:buFontTx/>
              <a:buChar char="-"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Destruction des sources de nuisance aux abords des établissements</a:t>
            </a:r>
          </a:p>
          <a:p>
            <a:pPr lvl="0"/>
            <a:endParaRPr lang="fr-FR" sz="1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571500" lvl="0" indent="-571500">
              <a:buFontTx/>
              <a:buChar char="-"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Dialogue social renforcé pour une dynamique partenariale autour de l’école :</a:t>
            </a:r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fr-FR" sz="2800" i="1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la réforme du Conseil Consultatif de l’Education Nationale (CCEN)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B10922C-90ED-4224-BE3F-D4153462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1" y="4325257"/>
            <a:ext cx="3801490" cy="2532743"/>
          </a:xfrm>
          <a:prstGeom prst="rect">
            <a:avLst/>
          </a:prstGeom>
        </p:spPr>
      </p:pic>
      <p:pic>
        <p:nvPicPr>
          <p:cNvPr id="6" name="Image 5" descr="Une image contenant personne, intérieur, groupe, gens&#10;&#10;Description générée automatiquement">
            <a:extLst>
              <a:ext uri="{FF2B5EF4-FFF2-40B4-BE49-F238E27FC236}">
                <a16:creationId xmlns:a16="http://schemas.microsoft.com/office/drawing/2014/main" xmlns="" id="{B107BE94-A473-415A-8E25-80C41E5B2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607" y="4325257"/>
            <a:ext cx="3801490" cy="253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040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04DAFB1-7A9A-4BA9-A458-78EC85C95D78}"/>
              </a:ext>
            </a:extLst>
          </p:cNvPr>
          <p:cNvSpPr/>
          <p:nvPr/>
        </p:nvSpPr>
        <p:spPr>
          <a:xfrm>
            <a:off x="847899" y="1071142"/>
            <a:ext cx="10806546" cy="5211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fr-FR" sz="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Les indicateurs clés :</a:t>
            </a:r>
          </a:p>
          <a:p>
            <a:pPr marL="1028700" lvl="1" indent="-5715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fr-FR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Indice de parité filles/garçons 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: </a:t>
            </a:r>
          </a:p>
          <a:p>
            <a:pPr marL="1620838" lvl="1" indent="-571500" algn="just">
              <a:lnSpc>
                <a:spcPct val="115000"/>
              </a:lnSpc>
              <a:buFontTx/>
              <a:buChar char="-"/>
            </a:pPr>
            <a:r>
              <a:rPr lang="fr-FR" sz="3200" i="1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de 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0.86 </a:t>
            </a:r>
            <a:r>
              <a:rPr lang="fr-FR" sz="3200" i="1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en 2011 à 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0.99 </a:t>
            </a:r>
            <a:r>
              <a:rPr lang="fr-FR" sz="3200" i="1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en 2018 au primaire</a:t>
            </a:r>
          </a:p>
          <a:p>
            <a:pPr marL="1620838" lvl="1" indent="-571500" algn="just">
              <a:lnSpc>
                <a:spcPct val="115000"/>
              </a:lnSpc>
              <a:buFontTx/>
              <a:buChar char="-"/>
            </a:pPr>
            <a:r>
              <a:rPr lang="fr-FR" sz="3200" i="1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 de 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0.74 </a:t>
            </a:r>
            <a:r>
              <a:rPr lang="fr-FR" sz="3200" i="1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en 2011 à 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0.86 </a:t>
            </a:r>
            <a:r>
              <a:rPr lang="fr-FR" sz="3200" i="1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en 2018 au primaire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fr-FR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  <a:ea typeface="Times New Roman" panose="02020603050405020304" pitchFamily="18" charset="0"/>
            </a:endParaRPr>
          </a:p>
          <a:p>
            <a:pPr marL="1028700" lvl="1" indent="-5715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TBS : </a:t>
            </a:r>
            <a:r>
              <a:rPr lang="fr-FR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Taux Brut de Scolarisation</a:t>
            </a:r>
            <a:endParaRPr lang="fr-FR" sz="3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fr-FR" sz="1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  <a:ea typeface="Times New Roman" panose="02020603050405020304" pitchFamily="18" charset="0"/>
            </a:endParaRPr>
          </a:p>
          <a:p>
            <a:pPr marL="1028700" lvl="1" indent="-5715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TNS : </a:t>
            </a:r>
            <a:r>
              <a:rPr lang="fr-FR" sz="3600" dirty="0" smtClean="0">
                <a:solidFill>
                  <a:schemeClr val="accent1">
                    <a:lumMod val="75000"/>
                  </a:schemeClr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Taux Net de Scolarisation</a:t>
            </a:r>
            <a:endParaRPr lang="fr-FR" sz="3600" dirty="0">
              <a:solidFill>
                <a:schemeClr val="accent1">
                  <a:lumMod val="75000"/>
                </a:schemeClr>
              </a:solidFill>
              <a:effectLst/>
              <a:latin typeface="Cooper Black" panose="0208090404030B0204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5000"/>
              </a:lnSpc>
            </a:pPr>
            <a:endParaRPr lang="fr-FR" sz="1400" dirty="0">
              <a:solidFill>
                <a:schemeClr val="accent1">
                  <a:lumMod val="75000"/>
                </a:schemeClr>
              </a:solidFill>
              <a:effectLst/>
              <a:latin typeface="Cooper Black" panose="0208090404030B0204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28700" lvl="1" indent="-57150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Taux d’admission aux examens nationaux</a:t>
            </a:r>
            <a:endParaRPr lang="fr-FR" sz="3600" dirty="0">
              <a:solidFill>
                <a:schemeClr val="accent1">
                  <a:lumMod val="75000"/>
                </a:schemeClr>
              </a:solidFill>
              <a:effectLst/>
              <a:latin typeface="Cooper Black" panose="0208090404030B0204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20976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xmlns="" id="{C54B3881-3351-41F5-AFA3-1490B5D41E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4889682"/>
              </p:ext>
            </p:extLst>
          </p:nvPr>
        </p:nvGraphicFramePr>
        <p:xfrm>
          <a:off x="402956" y="852655"/>
          <a:ext cx="11313763" cy="5447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9038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xmlns="" id="{11A7C25D-A389-48B1-9547-93974F29E9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8665960"/>
              </p:ext>
            </p:extLst>
          </p:nvPr>
        </p:nvGraphicFramePr>
        <p:xfrm>
          <a:off x="798285" y="246743"/>
          <a:ext cx="10842171" cy="629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187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xmlns="" id="{4DA5457C-A6F5-414D-AF93-406AE95389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1548519"/>
              </p:ext>
            </p:extLst>
          </p:nvPr>
        </p:nvGraphicFramePr>
        <p:xfrm>
          <a:off x="740229" y="377371"/>
          <a:ext cx="11103428" cy="6480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9990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9DB020C-D96A-4061-B98D-E209BEA69E30}"/>
              </a:ext>
            </a:extLst>
          </p:cNvPr>
          <p:cNvSpPr txBox="1"/>
          <p:nvPr/>
        </p:nvSpPr>
        <p:spPr>
          <a:xfrm>
            <a:off x="435032" y="372358"/>
            <a:ext cx="113219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 Politique de Scolarisation Obligatoire (PSO)</a:t>
            </a:r>
          </a:p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     Loi n° 2015-635 du 17 septembre 2015</a:t>
            </a:r>
          </a:p>
          <a:p>
            <a:endParaRPr lang="fr-CI" sz="2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Taux de scolarisation porté à 100% à l’horizon 2025</a:t>
            </a:r>
          </a:p>
          <a:p>
            <a:pPr marL="571500" indent="-571500">
              <a:buFontTx/>
              <a:buChar char="-"/>
            </a:pPr>
            <a:endParaRPr lang="fr-CI" sz="2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Campagne de sensibilisation et de communication entreprise depuis 2015</a:t>
            </a:r>
          </a:p>
          <a:p>
            <a:pPr marL="571500" indent="-571500">
              <a:buFontTx/>
              <a:buChar char="-"/>
            </a:pPr>
            <a:endParaRPr lang="fr-CI" sz="2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Résultat : 10% de taux moyen d’accroissement des nouveaux entrants au CP1 </a:t>
            </a:r>
          </a:p>
        </p:txBody>
      </p:sp>
    </p:spTree>
    <p:extLst>
      <p:ext uri="{BB962C8B-B14F-4D97-AF65-F5344CB8AC3E}">
        <p14:creationId xmlns:p14="http://schemas.microsoft.com/office/powerpoint/2010/main" val="33400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77BB231-FECC-4E27-A9E1-05428158B356}"/>
              </a:ext>
            </a:extLst>
          </p:cNvPr>
          <p:cNvSpPr txBox="1"/>
          <p:nvPr/>
        </p:nvSpPr>
        <p:spPr>
          <a:xfrm>
            <a:off x="376843" y="1012954"/>
            <a:ext cx="114383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 Actions complémentaires menées en faveur  d’une éducation de qualité pour tous :</a:t>
            </a:r>
          </a:p>
          <a:p>
            <a:endParaRPr lang="fr-CI" dirty="0"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Soutien pédagogique et psychologique</a:t>
            </a:r>
          </a:p>
          <a:p>
            <a:endParaRPr lang="fr-CI" dirty="0"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Consolidation de l’Education inclusive</a:t>
            </a:r>
          </a:p>
          <a:p>
            <a:endParaRPr lang="fr-CI" dirty="0"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Lutte contre les grossesses en cours de scolarité</a:t>
            </a:r>
            <a:endParaRPr lang="fr-FR" sz="3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623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591BCFB-5D09-4770-A426-BF8BF6E66126}"/>
              </a:ext>
            </a:extLst>
          </p:cNvPr>
          <p:cNvSpPr txBox="1"/>
          <p:nvPr/>
        </p:nvSpPr>
        <p:spPr>
          <a:xfrm>
            <a:off x="667789" y="415635"/>
            <a:ext cx="1085642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Actions complémentaires menées en faveur  d’une éducation de qualité pour tous </a:t>
            </a:r>
            <a:r>
              <a:rPr lang="fr-CI" sz="36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(suite):</a:t>
            </a:r>
          </a:p>
          <a:p>
            <a:endParaRPr lang="fr-CI" dirty="0">
              <a:latin typeface="Cooper Black" panose="0208090404030B020404" pitchFamily="18" charset="0"/>
            </a:endParaRPr>
          </a:p>
          <a:p>
            <a:pPr marL="742950" lvl="1" indent="-285750">
              <a:buFontTx/>
              <a:buChar char="-"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Développement de la préscolarisation des enfants</a:t>
            </a:r>
          </a:p>
          <a:p>
            <a:endParaRPr lang="fr-FR" dirty="0">
              <a:latin typeface="Cooper Black" panose="0208090404030B020404" pitchFamily="18" charset="0"/>
            </a:endParaRPr>
          </a:p>
          <a:p>
            <a:pPr marL="742950" lvl="1" indent="-285750">
              <a:buFontTx/>
              <a:buChar char="-"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Dispositif de prise en charge des enfants de 9 à 12 ans hors du système éducatif : classes passerelles</a:t>
            </a:r>
          </a:p>
          <a:p>
            <a:endParaRPr lang="fr-FR" dirty="0">
              <a:latin typeface="Cooper Black" panose="0208090404030B020404" pitchFamily="18" charset="0"/>
            </a:endParaRPr>
          </a:p>
          <a:p>
            <a:pPr marL="742950" lvl="1" indent="-285750">
              <a:buFontTx/>
              <a:buChar char="-"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Renforcement de l’alphabétisation des populations </a:t>
            </a:r>
          </a:p>
        </p:txBody>
      </p:sp>
    </p:spTree>
    <p:extLst>
      <p:ext uri="{BB962C8B-B14F-4D97-AF65-F5344CB8AC3E}">
        <p14:creationId xmlns:p14="http://schemas.microsoft.com/office/powerpoint/2010/main" val="131811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723BA44-EB2F-4467-A3BA-DF5AB988B10E}"/>
              </a:ext>
            </a:extLst>
          </p:cNvPr>
          <p:cNvSpPr/>
          <p:nvPr/>
        </p:nvSpPr>
        <p:spPr>
          <a:xfrm>
            <a:off x="451658" y="372570"/>
            <a:ext cx="11288684" cy="5875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I</a:t>
            </a:r>
            <a:r>
              <a:rPr lang="fr-FR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I. DEFIS A RELEVER</a:t>
            </a:r>
          </a:p>
          <a:p>
            <a:pPr marL="1028700" lvl="1" indent="-5715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Satisfaire les besoins en infrastructures et en personnels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fr-FR" sz="20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  <a:ea typeface="Times New Roman" panose="02020603050405020304" pitchFamily="18" charset="0"/>
            </a:endParaRPr>
          </a:p>
          <a:p>
            <a:pPr marL="1028700" lvl="1" indent="-5715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Améliorer la qualité des acquis scolaires</a:t>
            </a:r>
          </a:p>
          <a:p>
            <a:pPr marL="571500" indent="-5715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  <a:ea typeface="Times New Roman" panose="02020603050405020304" pitchFamily="18" charset="0"/>
            </a:endParaRPr>
          </a:p>
          <a:p>
            <a:pPr marL="1028700" lvl="1" indent="-5715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Atteindre 25% de taux de préscolarisation</a:t>
            </a:r>
          </a:p>
          <a:p>
            <a:pPr marL="571500" indent="-5715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  <a:ea typeface="Times New Roman" panose="02020603050405020304" pitchFamily="18" charset="0"/>
            </a:endParaRPr>
          </a:p>
          <a:p>
            <a:pPr marL="1028700" lvl="1" indent="-5715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Times New Roman" panose="02020603050405020304" pitchFamily="18" charset="0"/>
              </a:rPr>
              <a:t>Promouvoir et intensifier la formation professionnelle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fr-FR" sz="1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008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6EF3DD6-955B-4928-9081-4875352397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03" y="1371600"/>
            <a:ext cx="5696997" cy="419792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D97868B-011D-4A28-942C-DD4054370FA6}"/>
              </a:ext>
            </a:extLst>
          </p:cNvPr>
          <p:cNvSpPr txBox="1"/>
          <p:nvPr/>
        </p:nvSpPr>
        <p:spPr>
          <a:xfrm>
            <a:off x="315884" y="383798"/>
            <a:ext cx="596022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ACQUIS MAJEURS DE 2011 A 2018</a:t>
            </a:r>
            <a:endParaRPr lang="fr-CI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 1.1. L’accès</a:t>
            </a:r>
          </a:p>
          <a:p>
            <a:endParaRPr lang="fr-CI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 typeface="Wingdings" panose="05000000000000000000" pitchFamily="2" charset="2"/>
              <a:buChar char="q"/>
            </a:pP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Au titre des constructions :</a:t>
            </a:r>
          </a:p>
          <a:p>
            <a:endParaRPr lang="fr-CI" sz="1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720725" lvl="3" indent="-285750">
              <a:buFontTx/>
              <a:buChar char="-"/>
              <a:tabLst>
                <a:tab pos="720725" algn="l"/>
              </a:tabLst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30.621 salles de classe du préscolaire et du primaire</a:t>
            </a:r>
          </a:p>
          <a:p>
            <a:pPr lvl="2">
              <a:tabLst>
                <a:tab pos="720725" algn="l"/>
              </a:tabLst>
            </a:pPr>
            <a:endParaRPr lang="fr-FR" sz="1600" dirty="0">
              <a:latin typeface="Cooper Black" panose="0208090404030B020404" pitchFamily="18" charset="0"/>
            </a:endParaRPr>
          </a:p>
          <a:p>
            <a:pPr marL="720725" lvl="3" indent="-285750">
              <a:buFontTx/>
              <a:buChar char="-"/>
              <a:tabLst>
                <a:tab pos="720725" algn="l"/>
              </a:tabLst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242 établissements secondaires</a:t>
            </a:r>
          </a:p>
        </p:txBody>
      </p:sp>
    </p:spTree>
    <p:extLst>
      <p:ext uri="{BB962C8B-B14F-4D97-AF65-F5344CB8AC3E}">
        <p14:creationId xmlns:p14="http://schemas.microsoft.com/office/powerpoint/2010/main" val="1121859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37271CB-809E-46F4-BC2C-CCE418E09C45}"/>
              </a:ext>
            </a:extLst>
          </p:cNvPr>
          <p:cNvSpPr txBox="1"/>
          <p:nvPr/>
        </p:nvSpPr>
        <p:spPr>
          <a:xfrm>
            <a:off x="737062" y="1182231"/>
            <a:ext cx="1145493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III. PERSPECTIVES (1)</a:t>
            </a:r>
          </a:p>
          <a:p>
            <a:endParaRPr lang="fr-CI" sz="20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3.1. Programme Social du Gouvernement </a:t>
            </a:r>
            <a:r>
              <a:rPr lang="fr-CI" sz="24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</a:t>
            </a:r>
            <a:r>
              <a:rPr lang="fr-CI" sz="2400" dirty="0" err="1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PSGouv</a:t>
            </a:r>
            <a:r>
              <a:rPr lang="fr-CI" sz="24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)</a:t>
            </a:r>
          </a:p>
          <a:p>
            <a:endParaRPr lang="fr-CI" sz="12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lvl="1"/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3.1.1. Recrutement exceptionnel d’enseignants</a:t>
            </a:r>
          </a:p>
          <a:p>
            <a:endParaRPr lang="fr-CI" sz="10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485900" lvl="2" indent="-571500">
              <a:buFontTx/>
              <a:buChar char="-"/>
            </a:pP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5.300 instituteurs adjoints</a:t>
            </a:r>
          </a:p>
          <a:p>
            <a:pPr lvl="2"/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485900" lvl="2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3.000 professeurs de collège</a:t>
            </a:r>
          </a:p>
          <a:p>
            <a:pPr lvl="2"/>
            <a:endParaRPr lang="fr-CI" sz="1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485900" lvl="2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2.000 professeurs de lycée</a:t>
            </a:r>
          </a:p>
          <a:p>
            <a:pPr lvl="2"/>
            <a:endParaRPr lang="fr-CI" sz="20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lvl="2"/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Au total 10.300 enseignants</a:t>
            </a:r>
            <a:endParaRPr lang="fr-CI" sz="3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1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A8A108-4BDB-4C3C-B0BA-D825DDB13C59}"/>
              </a:ext>
            </a:extLst>
          </p:cNvPr>
          <p:cNvSpPr/>
          <p:nvPr/>
        </p:nvSpPr>
        <p:spPr>
          <a:xfrm>
            <a:off x="642850" y="880190"/>
            <a:ext cx="1123880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III. PERSPECTIVES (2)</a:t>
            </a:r>
          </a:p>
          <a:p>
            <a:endParaRPr lang="fr-CI" dirty="0" smtClean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endParaRPr lang="fr-CI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Modalités et dispositions :</a:t>
            </a:r>
          </a:p>
          <a:p>
            <a:endParaRPr lang="fr-CI" sz="1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endParaRPr lang="fr-CI" sz="1200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485900" lvl="2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Recrutement régionalisé</a:t>
            </a:r>
          </a:p>
          <a:p>
            <a:endParaRPr lang="fr-CI" sz="1400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endParaRPr lang="fr-CI" sz="1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485900" lvl="2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Critère égalité et équité du genre</a:t>
            </a:r>
          </a:p>
        </p:txBody>
      </p:sp>
    </p:spTree>
    <p:extLst>
      <p:ext uri="{BB962C8B-B14F-4D97-AF65-F5344CB8AC3E}">
        <p14:creationId xmlns:p14="http://schemas.microsoft.com/office/powerpoint/2010/main" val="1278502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A829247-6354-4D6A-995B-50F44C999008}"/>
              </a:ext>
            </a:extLst>
          </p:cNvPr>
          <p:cNvSpPr/>
          <p:nvPr/>
        </p:nvSpPr>
        <p:spPr>
          <a:xfrm>
            <a:off x="132523" y="588884"/>
            <a:ext cx="1205947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III. PERSPECTIVES (3)</a:t>
            </a:r>
          </a:p>
          <a:p>
            <a:endParaRPr lang="fr-CI" sz="20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lvl="1"/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3.1.2. Acquisition et distribution de tables-bancs</a:t>
            </a:r>
          </a:p>
          <a:p>
            <a:pPr marL="0" lvl="2"/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	</a:t>
            </a:r>
          </a:p>
          <a:p>
            <a:pPr marL="1828800" lvl="6"/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517.558 </a:t>
            </a: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tables-bancs : </a:t>
            </a:r>
            <a:endParaRPr lang="fr-CI" sz="3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lvl="4"/>
            <a:endParaRPr lang="fr-CI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3314700" lvl="6" indent="-571500">
              <a:buFontTx/>
              <a:buChar char="-"/>
            </a:pP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250.000 </a:t>
            </a: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en 2019</a:t>
            </a:r>
          </a:p>
          <a:p>
            <a:pPr lvl="4"/>
            <a:endParaRPr lang="fr-CI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3314700" lvl="6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267.558 </a:t>
            </a: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en </a:t>
            </a: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2020</a:t>
            </a:r>
            <a:endParaRPr lang="fr-CI" sz="2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3314700" lvl="6" indent="-571500">
              <a:buFontTx/>
              <a:buChar char="-"/>
            </a:pPr>
            <a:endParaRPr lang="fr-CI" sz="3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lvl="6"/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Coût : </a:t>
            </a: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31 milliards</a:t>
            </a:r>
            <a:endParaRPr lang="fr-CI" sz="3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70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12ED175-F66B-469E-9B67-2C2E0B3E3FA3}"/>
              </a:ext>
            </a:extLst>
          </p:cNvPr>
          <p:cNvSpPr txBox="1"/>
          <p:nvPr/>
        </p:nvSpPr>
        <p:spPr>
          <a:xfrm>
            <a:off x="659477" y="1244138"/>
            <a:ext cx="1087304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III. PERSPECTIVES (4)</a:t>
            </a:r>
          </a:p>
          <a:p>
            <a:endParaRPr lang="fr-CI" sz="1400" dirty="0" smtClean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endParaRPr lang="fr-CI" sz="14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lvl="1"/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3.1.3. Construction de latrines</a:t>
            </a:r>
          </a:p>
          <a:p>
            <a:endParaRPr lang="fr-CI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endParaRPr lang="fr-CI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812800" lvl="2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Construction de </a:t>
            </a: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8.400 latrines</a:t>
            </a:r>
            <a:endParaRPr lang="fr-CI" sz="3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032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68FF40-811C-4C2C-95FD-3942377DAD0D}"/>
              </a:ext>
            </a:extLst>
          </p:cNvPr>
          <p:cNvSpPr/>
          <p:nvPr/>
        </p:nvSpPr>
        <p:spPr>
          <a:xfrm>
            <a:off x="501534" y="524358"/>
            <a:ext cx="11421687" cy="6024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III. PERSPECTIVES (5)</a:t>
            </a:r>
          </a:p>
          <a:p>
            <a:endParaRPr lang="fr-CI" sz="3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3.2. Autres actions 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</a:t>
            </a:r>
          </a:p>
          <a:p>
            <a:endParaRPr lang="fr-CI" sz="11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endParaRPr lang="fr-CI" sz="8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lvl="1"/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3.2.1. Au plan de l’accès</a:t>
            </a:r>
          </a:p>
          <a:p>
            <a:endParaRPr lang="fr-CI" sz="105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485900" lvl="2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Construction de 4.503 salles de classe au primaire</a:t>
            </a:r>
          </a:p>
          <a:p>
            <a:pPr marL="1485900" lvl="2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Construction de 60 collèges à base 4</a:t>
            </a:r>
          </a:p>
          <a:p>
            <a:pPr marL="1485900" lvl="2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Construction de 6 </a:t>
            </a: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lycées mixtes</a:t>
            </a:r>
            <a:endParaRPr lang="fr-CI" sz="3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endParaRPr lang="fr-CI" sz="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485900" lvl="2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Achèvement de la construction de </a:t>
            </a: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14 </a:t>
            </a: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lycées et collèges</a:t>
            </a:r>
          </a:p>
          <a:p>
            <a:endParaRPr lang="fr-CI" sz="1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1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68FF40-811C-4C2C-95FD-3942377DAD0D}"/>
              </a:ext>
            </a:extLst>
          </p:cNvPr>
          <p:cNvSpPr/>
          <p:nvPr/>
        </p:nvSpPr>
        <p:spPr>
          <a:xfrm>
            <a:off x="385156" y="44451"/>
            <a:ext cx="11421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fr-CI" sz="24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C</a:t>
            </a:r>
            <a:r>
              <a:rPr lang="fr-CI" sz="24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hantier</a:t>
            </a:r>
            <a:r>
              <a:rPr lang="fr-CI" sz="24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fr-CI" sz="24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du </a:t>
            </a:r>
            <a:r>
              <a:rPr lang="fr-CI" sz="24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Lycée d’Excellence de Grand-Bassam </a:t>
            </a:r>
            <a:endParaRPr lang="fr-CI" sz="2400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lvl="1" algn="ctr"/>
            <a:r>
              <a:rPr lang="fr-CI" sz="24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(Ouverture </a:t>
            </a:r>
            <a:r>
              <a:rPr lang="fr-CI" sz="24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en septembre 2019)</a:t>
            </a:r>
            <a:endParaRPr lang="fr-CI" sz="2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485900" lvl="2" indent="-571500">
              <a:buFontTx/>
              <a:buChar char="-"/>
            </a:pPr>
            <a:endParaRPr lang="fr-CI" sz="2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4359B9B-8291-46CB-AC02-CB3671D43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65" y="871417"/>
            <a:ext cx="4752108" cy="31660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3108EA0-1F4A-44DF-ADAF-57E7C6120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65" y="4068180"/>
            <a:ext cx="4752110" cy="29691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9771938-51CC-41CB-A154-C8502FC60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91" y="888393"/>
            <a:ext cx="4812444" cy="32062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8EF5F57-8263-4A4B-85DF-C58A32A782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89" y="4068181"/>
            <a:ext cx="4752846" cy="316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30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30DD540-E4A4-4C2D-9F74-472C7A9B1912}"/>
              </a:ext>
            </a:extLst>
          </p:cNvPr>
          <p:cNvSpPr/>
          <p:nvPr/>
        </p:nvSpPr>
        <p:spPr>
          <a:xfrm>
            <a:off x="410094" y="463215"/>
            <a:ext cx="1137181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III. PERSPECTIVES (6)</a:t>
            </a:r>
          </a:p>
          <a:p>
            <a:endParaRPr lang="fr-CI" sz="10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3.2. Autres actions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</a:t>
            </a:r>
          </a:p>
          <a:p>
            <a:endParaRPr lang="fr-CI" sz="9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lvl="1"/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3.2.1. Au plan de l’accès</a:t>
            </a:r>
          </a:p>
          <a:p>
            <a:endParaRPr lang="fr-CI" sz="9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Construction et équipement </a:t>
            </a:r>
            <a:r>
              <a:rPr lang="fr-CI" sz="3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de </a:t>
            </a:r>
            <a:r>
              <a:rPr lang="fr-CI" sz="3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collèges </a:t>
            </a:r>
            <a:r>
              <a:rPr lang="fr-CI" sz="3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de proximité :</a:t>
            </a:r>
            <a:endParaRPr lang="fr-CI" sz="3200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2857500" lvl="5" indent="-571500">
              <a:buFontTx/>
              <a:buChar char="-"/>
            </a:pPr>
            <a:r>
              <a:rPr lang="fr-CI" sz="2800" i="1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200 (C2D)</a:t>
            </a:r>
            <a:endParaRPr lang="fr-CI" sz="2800" i="1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2857500" lvl="5" indent="-571500">
              <a:buFontTx/>
              <a:buChar char="-"/>
            </a:pPr>
            <a:r>
              <a:rPr lang="fr-CI" sz="2800" i="1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84 (MCC)</a:t>
            </a:r>
          </a:p>
          <a:p>
            <a:pPr marL="571500" indent="-571500">
              <a:buFontTx/>
              <a:buChar char="-"/>
            </a:pPr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Construction et équipement de 04 centres de formation professionnelle (MCC)</a:t>
            </a:r>
          </a:p>
          <a:p>
            <a:pPr marL="1028700" lvl="1" indent="-571500">
              <a:buFontTx/>
              <a:buChar char="-"/>
            </a:pPr>
            <a:endParaRPr lang="fr-CI" sz="1200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Construction </a:t>
            </a:r>
            <a:r>
              <a:rPr lang="fr-CI" sz="3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et équipement de </a:t>
            </a:r>
            <a:r>
              <a:rPr lang="fr-CI" sz="3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7 </a:t>
            </a:r>
            <a:r>
              <a:rPr lang="fr-CI" sz="3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lycées de Jeunes Filles avec internats</a:t>
            </a:r>
            <a:endParaRPr lang="fr-CI" sz="3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611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01D8354-B2DD-4460-B959-28667DC32D8C}"/>
              </a:ext>
            </a:extLst>
          </p:cNvPr>
          <p:cNvSpPr/>
          <p:nvPr/>
        </p:nvSpPr>
        <p:spPr>
          <a:xfrm>
            <a:off x="415637" y="556644"/>
            <a:ext cx="1148819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III. PERSPECTIVES (7)</a:t>
            </a:r>
          </a:p>
          <a:p>
            <a:endParaRPr lang="fr-CI" sz="10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3.2. Autres actions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</a:t>
            </a:r>
          </a:p>
          <a:p>
            <a:endParaRPr lang="fr-CI" sz="9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lvl="1"/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3.2.1. Au plan de l’accès</a:t>
            </a:r>
          </a:p>
          <a:p>
            <a:endParaRPr lang="fr-CI" sz="105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endParaRPr lang="fr-CI" sz="105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Achèvement de la construction de 04  établissements de l’ETFP</a:t>
            </a:r>
          </a:p>
          <a:p>
            <a:pPr lvl="1"/>
            <a:endParaRPr lang="fr-CI" sz="8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Démarrage des travaux pour la construction de 11 centres de formation professionnelle</a:t>
            </a:r>
          </a:p>
          <a:p>
            <a:pPr lvl="1"/>
            <a:endParaRPr lang="fr-CI" sz="5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Achèvement de la réhabilitation de 14 établissements de formation professionnelle</a:t>
            </a:r>
          </a:p>
        </p:txBody>
      </p:sp>
    </p:spTree>
    <p:extLst>
      <p:ext uri="{BB962C8B-B14F-4D97-AF65-F5344CB8AC3E}">
        <p14:creationId xmlns:p14="http://schemas.microsoft.com/office/powerpoint/2010/main" val="4111596234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054564E-B206-4CF0-8A9E-DFEB19102A93}"/>
              </a:ext>
            </a:extLst>
          </p:cNvPr>
          <p:cNvSpPr/>
          <p:nvPr/>
        </p:nvSpPr>
        <p:spPr>
          <a:xfrm>
            <a:off x="484909" y="474314"/>
            <a:ext cx="11547434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III. PERSPECTIVES (8)</a:t>
            </a:r>
          </a:p>
          <a:p>
            <a:endParaRPr lang="fr-CI" sz="16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3.2. Autres actions </a:t>
            </a:r>
            <a:r>
              <a:rPr lang="fr-CI" sz="36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</a:t>
            </a:r>
          </a:p>
          <a:p>
            <a:endParaRPr lang="fr-CI" sz="16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lvl="1"/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3.2.1. Au plan de la qualité</a:t>
            </a:r>
          </a:p>
          <a:p>
            <a:endParaRPr lang="fr-CI" sz="1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485900" lvl="2" indent="-571500">
              <a:buFontTx/>
              <a:buChar char="-"/>
            </a:pP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Mise en œuvre d’une politique de </a:t>
            </a: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prêt-location de manuels scolaires</a:t>
            </a:r>
          </a:p>
          <a:p>
            <a:endParaRPr lang="fr-CI" sz="10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485900" lvl="2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Réduction du taux de redoublement de 10,6% à 5%</a:t>
            </a:r>
          </a:p>
          <a:p>
            <a:endParaRPr lang="fr-CI" sz="11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485900" lvl="2" indent="-571500">
              <a:buFontTx/>
              <a:buChar char="-"/>
            </a:pP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Redynamisation de </a:t>
            </a: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la Pratique expérimentale à l’école</a:t>
            </a:r>
          </a:p>
        </p:txBody>
      </p:sp>
    </p:spTree>
    <p:extLst>
      <p:ext uri="{BB962C8B-B14F-4D97-AF65-F5344CB8AC3E}">
        <p14:creationId xmlns:p14="http://schemas.microsoft.com/office/powerpoint/2010/main" val="995809962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670FEE-8029-4A09-B6D9-2D4EC98D25AC}"/>
              </a:ext>
            </a:extLst>
          </p:cNvPr>
          <p:cNvSpPr/>
          <p:nvPr/>
        </p:nvSpPr>
        <p:spPr>
          <a:xfrm>
            <a:off x="443345" y="706273"/>
            <a:ext cx="11305309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III. PERSPECTIVES (9)</a:t>
            </a:r>
          </a:p>
          <a:p>
            <a:endParaRPr lang="fr-CI" sz="16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3.2. Autres actions </a:t>
            </a:r>
            <a:r>
              <a:rPr lang="fr-CI" sz="36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</a:t>
            </a:r>
          </a:p>
          <a:p>
            <a:endParaRPr lang="fr-CI" sz="16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lvl="1"/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3.2.1. Au plan de la qualité</a:t>
            </a:r>
          </a:p>
          <a:p>
            <a:endParaRPr lang="fr-CI" sz="1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485900" lvl="2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Nouvelle </a:t>
            </a: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politique </a:t>
            </a: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des bibliothèques </a:t>
            </a:r>
            <a:r>
              <a:rPr lang="fr-CI" sz="36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scolaires: </a:t>
            </a:r>
            <a:r>
              <a:rPr lang="fr-CI" sz="3600" i="1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une école, une bibliothèque</a:t>
            </a:r>
            <a:endParaRPr lang="fr-CI" sz="3600" i="1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lvl="2"/>
            <a:endParaRPr lang="fr-CI" sz="14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485900" lvl="2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Renforcement de la formation continue à distance des enseignants, encadreurs et administrateurs</a:t>
            </a:r>
          </a:p>
        </p:txBody>
      </p:sp>
    </p:spTree>
    <p:extLst>
      <p:ext uri="{BB962C8B-B14F-4D97-AF65-F5344CB8AC3E}">
        <p14:creationId xmlns:p14="http://schemas.microsoft.com/office/powerpoint/2010/main" val="190361940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B6C9195-E482-48C9-A99D-C64D0E5276A8}"/>
              </a:ext>
            </a:extLst>
          </p:cNvPr>
          <p:cNvSpPr txBox="1"/>
          <p:nvPr/>
        </p:nvSpPr>
        <p:spPr>
          <a:xfrm>
            <a:off x="393469" y="203081"/>
            <a:ext cx="11405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1.1. L’accès 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(suite): </a:t>
            </a:r>
            <a:r>
              <a:rPr lang="fr-CI" sz="24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Carte scolaire des nouvelles constructions</a:t>
            </a:r>
            <a:endParaRPr lang="fr-CI" sz="36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4932822-6623-41F4-9A85-2196C285482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74" y="849412"/>
            <a:ext cx="4946071" cy="60085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Bouton d’action : avant ou précédent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ED6E360D-77B8-4422-92F9-9D8FD216ED54}"/>
              </a:ext>
            </a:extLst>
          </p:cNvPr>
          <p:cNvSpPr/>
          <p:nvPr/>
        </p:nvSpPr>
        <p:spPr>
          <a:xfrm>
            <a:off x="6415315" y="4027875"/>
            <a:ext cx="377371" cy="35543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I"/>
          </a:p>
        </p:txBody>
      </p:sp>
    </p:spTree>
    <p:extLst>
      <p:ext uri="{BB962C8B-B14F-4D97-AF65-F5344CB8AC3E}">
        <p14:creationId xmlns:p14="http://schemas.microsoft.com/office/powerpoint/2010/main" val="3493117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18CC546-ED57-42E0-91D6-D31F3418A261}"/>
              </a:ext>
            </a:extLst>
          </p:cNvPr>
          <p:cNvSpPr txBox="1"/>
          <p:nvPr/>
        </p:nvSpPr>
        <p:spPr>
          <a:xfrm>
            <a:off x="629129" y="1058027"/>
            <a:ext cx="11316129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III. PERSPECTIVES (10)</a:t>
            </a:r>
          </a:p>
          <a:p>
            <a:endParaRPr lang="fr-CI" sz="12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3.2. Autres actions 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</a:t>
            </a:r>
          </a:p>
          <a:p>
            <a:endParaRPr lang="fr-CI" sz="12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lvl="1"/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3.2.1. Au plan de la gestion et du pilotage</a:t>
            </a:r>
          </a:p>
          <a:p>
            <a:endParaRPr lang="fr-CI" sz="105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485900" lvl="2" indent="-571500">
              <a:buFontTx/>
              <a:buChar char="-"/>
            </a:pPr>
            <a:r>
              <a:rPr lang="fr-CI" sz="3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Elaboration d’une carte </a:t>
            </a:r>
            <a:r>
              <a:rPr lang="fr-CI" sz="3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scolaire </a:t>
            </a:r>
            <a:r>
              <a:rPr lang="fr-CI" sz="3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interactive</a:t>
            </a:r>
          </a:p>
          <a:p>
            <a:pPr marL="1485900" lvl="2" indent="-571500">
              <a:buFontTx/>
              <a:buChar char="-"/>
            </a:pPr>
            <a:r>
              <a:rPr lang="fr-CI" sz="3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Instauration du </a:t>
            </a:r>
            <a:r>
              <a:rPr lang="fr-CI" sz="3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Contrat d’Objectifs </a:t>
            </a:r>
            <a:r>
              <a:rPr lang="fr-CI" sz="3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et de </a:t>
            </a:r>
            <a:r>
              <a:rPr lang="fr-CI" sz="3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Performance (COP)</a:t>
            </a:r>
          </a:p>
          <a:p>
            <a:pPr marL="571500" indent="-571500">
              <a:buFontTx/>
              <a:buChar char="-"/>
            </a:pPr>
            <a:endParaRPr lang="fr-CI" sz="20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205565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18CC546-ED57-42E0-91D6-D31F3418A261}"/>
              </a:ext>
            </a:extLst>
          </p:cNvPr>
          <p:cNvSpPr txBox="1"/>
          <p:nvPr/>
        </p:nvSpPr>
        <p:spPr>
          <a:xfrm>
            <a:off x="629129" y="501435"/>
            <a:ext cx="11316129" cy="5563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III. PERSPECTIVES (10)</a:t>
            </a:r>
          </a:p>
          <a:p>
            <a:endParaRPr lang="fr-CI" sz="12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3.2. Autres actions 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</a:t>
            </a:r>
          </a:p>
          <a:p>
            <a:endParaRPr lang="fr-CI" sz="12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lvl="1"/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3.2.1. Au plan de la gestion et du pilotage</a:t>
            </a:r>
          </a:p>
          <a:p>
            <a:endParaRPr lang="fr-CI" sz="1050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endParaRPr lang="fr-CI" sz="105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endParaRPr lang="fr-CI" sz="105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485900" lvl="2" indent="-571500">
              <a:buFontTx/>
              <a:buChar char="-"/>
            </a:pPr>
            <a:r>
              <a:rPr lang="fr-CI" sz="3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Expérimentation d’un nouveau modèle de Gouvernance des établissements de formation professionnelle</a:t>
            </a:r>
          </a:p>
          <a:p>
            <a:pPr marL="1485900" lvl="2" indent="-571500">
              <a:buFontTx/>
              <a:buChar char="-"/>
            </a:pPr>
            <a:endParaRPr lang="fr-CI" sz="1200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485900" lvl="2" indent="-571500">
              <a:buFontTx/>
              <a:buChar char="-"/>
            </a:pPr>
            <a:r>
              <a:rPr lang="fr-CI" sz="3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E</a:t>
            </a:r>
            <a:r>
              <a:rPr lang="fr-CI" sz="3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valuation des acquis scolaires chaque 02 ans</a:t>
            </a:r>
          </a:p>
          <a:p>
            <a:pPr marL="1485900" lvl="2" indent="-571500">
              <a:buFontTx/>
              <a:buChar char="-"/>
            </a:pPr>
            <a:endParaRPr lang="fr-CI" sz="3200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571500" indent="-571500">
              <a:buFontTx/>
              <a:buChar char="-"/>
            </a:pPr>
            <a:endParaRPr lang="fr-CI" sz="20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226285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18CC546-ED57-42E0-91D6-D31F3418A261}"/>
              </a:ext>
            </a:extLst>
          </p:cNvPr>
          <p:cNvSpPr txBox="1"/>
          <p:nvPr/>
        </p:nvSpPr>
        <p:spPr>
          <a:xfrm>
            <a:off x="687185" y="240729"/>
            <a:ext cx="1031464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III. PERSPECTIVES (10)</a:t>
            </a:r>
          </a:p>
          <a:p>
            <a:endParaRPr lang="fr-CI" sz="12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3.2. Autres actions 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</a:t>
            </a:r>
          </a:p>
          <a:p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lvl="1"/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3.2.2. Au plan de l’alphabétisation</a:t>
            </a:r>
          </a:p>
          <a:p>
            <a:endParaRPr lang="fr-CI" sz="105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571500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Réduction du taux</a:t>
            </a:r>
          </a:p>
          <a:p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 	d’analphabètes </a:t>
            </a:r>
          </a:p>
          <a:p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	de 43,8% à 30% </a:t>
            </a:r>
          </a:p>
          <a:p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	en 2020</a:t>
            </a:r>
          </a:p>
        </p:txBody>
      </p:sp>
      <p:pic>
        <p:nvPicPr>
          <p:cNvPr id="3" name="Picture 2" descr="http://ulule.me/projects/3222/centre-dalphabetisation-en-cote-divoire-1-7.png">
            <a:extLst>
              <a:ext uri="{FF2B5EF4-FFF2-40B4-BE49-F238E27FC236}">
                <a16:creationId xmlns:a16="http://schemas.microsoft.com/office/drawing/2014/main" xmlns="" id="{7A33A3F6-6383-48EA-9F93-0BB79256D48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57" y="2809434"/>
            <a:ext cx="5931325" cy="398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67983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BBA2F7A-A710-4BD6-9415-59DD1D682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52AF164-BB2D-4F97-BD30-163DAF4C5701}"/>
              </a:ext>
            </a:extLst>
          </p:cNvPr>
          <p:cNvSpPr txBox="1"/>
          <p:nvPr/>
        </p:nvSpPr>
        <p:spPr>
          <a:xfrm>
            <a:off x="2953789" y="3844418"/>
            <a:ext cx="628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I" sz="3600" dirty="0">
                <a:solidFill>
                  <a:srgbClr val="FFFF00"/>
                </a:solidFill>
                <a:latin typeface="Cooper Black" panose="0208090404030B020404" pitchFamily="18" charset="0"/>
              </a:rPr>
              <a:t>JE VOUS REMERCIE</a:t>
            </a:r>
            <a:endParaRPr lang="fr-FR" sz="3600" dirty="0">
              <a:solidFill>
                <a:srgbClr val="FFFF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1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3406DD5-73F8-47A8-9F0E-08D35E60C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3" y="0"/>
            <a:ext cx="12127017" cy="5696745"/>
          </a:xfrm>
          <a:prstGeom prst="rect">
            <a:avLst/>
          </a:prstGeom>
        </p:spPr>
      </p:pic>
      <p:sp>
        <p:nvSpPr>
          <p:cNvPr id="9" name="Bouton d’action : avant ou précédent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A0969455-4EB5-4373-B4B6-F88D685CD08B}"/>
              </a:ext>
            </a:extLst>
          </p:cNvPr>
          <p:cNvSpPr/>
          <p:nvPr/>
        </p:nvSpPr>
        <p:spPr>
          <a:xfrm>
            <a:off x="10798629" y="3933371"/>
            <a:ext cx="435428" cy="232229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I"/>
          </a:p>
        </p:txBody>
      </p:sp>
    </p:spTree>
    <p:extLst>
      <p:ext uri="{BB962C8B-B14F-4D97-AF65-F5344CB8AC3E}">
        <p14:creationId xmlns:p14="http://schemas.microsoft.com/office/powerpoint/2010/main" val="286219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2E6B7F7-7A6A-4AAF-9CDF-01C5B88F4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7" y="561575"/>
            <a:ext cx="11898385" cy="5734850"/>
          </a:xfrm>
          <a:prstGeom prst="rect">
            <a:avLst/>
          </a:prstGeom>
        </p:spPr>
      </p:pic>
      <p:sp>
        <p:nvSpPr>
          <p:cNvPr id="4" name="Bouton d’action : avant ou précédent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36A4C53F-E286-4C4B-8A69-97A324EC79DE}"/>
              </a:ext>
            </a:extLst>
          </p:cNvPr>
          <p:cNvSpPr/>
          <p:nvPr/>
        </p:nvSpPr>
        <p:spPr>
          <a:xfrm>
            <a:off x="8897257" y="4717143"/>
            <a:ext cx="304800" cy="217714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I"/>
          </a:p>
        </p:txBody>
      </p:sp>
    </p:spTree>
    <p:extLst>
      <p:ext uri="{BB962C8B-B14F-4D97-AF65-F5344CB8AC3E}">
        <p14:creationId xmlns:p14="http://schemas.microsoft.com/office/powerpoint/2010/main" val="297542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6908FA5-C17A-45FC-8A13-294C61032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8" y="552048"/>
            <a:ext cx="11774543" cy="5753903"/>
          </a:xfrm>
          <a:prstGeom prst="rect">
            <a:avLst/>
          </a:prstGeom>
        </p:spPr>
      </p:pic>
      <p:sp>
        <p:nvSpPr>
          <p:cNvPr id="4" name="Bouton d’action : avant ou précédent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3F6ECF86-2ED3-46CA-9263-51E911166AEE}"/>
              </a:ext>
            </a:extLst>
          </p:cNvPr>
          <p:cNvSpPr/>
          <p:nvPr/>
        </p:nvSpPr>
        <p:spPr>
          <a:xfrm>
            <a:off x="9187543" y="5036457"/>
            <a:ext cx="478971" cy="261257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I"/>
          </a:p>
        </p:txBody>
      </p:sp>
    </p:spTree>
    <p:extLst>
      <p:ext uri="{BB962C8B-B14F-4D97-AF65-F5344CB8AC3E}">
        <p14:creationId xmlns:p14="http://schemas.microsoft.com/office/powerpoint/2010/main" val="41255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B6C9195-E482-48C9-A99D-C64D0E5276A8}"/>
              </a:ext>
            </a:extLst>
          </p:cNvPr>
          <p:cNvSpPr txBox="1"/>
          <p:nvPr/>
        </p:nvSpPr>
        <p:spPr>
          <a:xfrm>
            <a:off x="656706" y="812681"/>
            <a:ext cx="1140506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1.1. L’accès 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</a:t>
            </a:r>
          </a:p>
          <a:p>
            <a:endParaRPr lang="fr-CI" sz="36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Au titre des constructions </a:t>
            </a:r>
            <a:r>
              <a:rPr lang="fr-CI" sz="32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 </a:t>
            </a:r>
            <a:r>
              <a:rPr lang="fr-CI" sz="36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I" sz="20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</a:endParaRPr>
          </a:p>
          <a:p>
            <a:pPr lvl="1"/>
            <a:endParaRPr lang="fr-CI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02 CAFOP </a:t>
            </a:r>
          </a:p>
          <a:p>
            <a:pPr marL="1028700" lvl="1" indent="-571500">
              <a:buFontTx/>
              <a:buChar char="-"/>
            </a:pPr>
            <a:endParaRPr lang="fr-FR" sz="12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1028700" lvl="1" indent="-571500">
              <a:buFontTx/>
              <a:buChar char="-"/>
            </a:pPr>
            <a:r>
              <a:rPr lang="fr-CI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07 établissements d’enseignement technique et professionnel dont le CMS Mohamed VI de Yopougon</a:t>
            </a:r>
            <a:endParaRPr lang="fr-CI" sz="1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2950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B6C9195-E482-48C9-A99D-C64D0E5276A8}"/>
              </a:ext>
            </a:extLst>
          </p:cNvPr>
          <p:cNvSpPr txBox="1"/>
          <p:nvPr/>
        </p:nvSpPr>
        <p:spPr>
          <a:xfrm>
            <a:off x="393469" y="203081"/>
            <a:ext cx="1140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I" sz="28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1.1. L’accès </a:t>
            </a:r>
            <a:r>
              <a:rPr lang="fr-CI" sz="2800" i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(suite): </a:t>
            </a:r>
            <a:r>
              <a:rPr lang="fr-CI" sz="28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images du CMS Mohamed VI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F9F42ED-BBF6-4632-89AD-FA8B23B50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7" y="849791"/>
            <a:ext cx="4812636" cy="320842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FC9D5B7-3C3B-440A-99CE-FBAB4F82B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126" y="878119"/>
            <a:ext cx="4660145" cy="31067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A0E031F-42C7-4E7B-B4AC-F5B7AB1F2A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7" y="4122883"/>
            <a:ext cx="4812636" cy="273511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0D6A0E2-CA8C-44C3-91A0-F9E390646A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125" y="4086882"/>
            <a:ext cx="4660146" cy="282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34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1131</Words>
  <Application>Microsoft Office PowerPoint</Application>
  <PresentationFormat>Grand écran</PresentationFormat>
  <Paragraphs>362</Paragraphs>
  <Slides>43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1" baseType="lpstr">
      <vt:lpstr>Arial</vt:lpstr>
      <vt:lpstr>Arial Black</vt:lpstr>
      <vt:lpstr>Calibri</vt:lpstr>
      <vt:lpstr>Calibri Light</vt:lpstr>
      <vt:lpstr>Cooper Black</vt:lpstr>
      <vt:lpstr>Times New Roman</vt:lpstr>
      <vt:lpstr>Wingdings</vt:lpstr>
      <vt:lpstr>Thème Office</vt:lpstr>
      <vt:lpstr>    CONFERENCE DE PRESSE « LES RENDEZ-VOUS DU GOUVERNEMENT »</vt:lpstr>
      <vt:lpstr>PLAN DE PRESENTATION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KOFFI</dc:creator>
  <cp:lastModifiedBy>HP PROBOOK 450 G4</cp:lastModifiedBy>
  <cp:revision>139</cp:revision>
  <dcterms:created xsi:type="dcterms:W3CDTF">2019-02-06T14:39:30Z</dcterms:created>
  <dcterms:modified xsi:type="dcterms:W3CDTF">2019-02-20T20:06:18Z</dcterms:modified>
</cp:coreProperties>
</file>