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5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34" r:id="rId3"/>
    <p:sldId id="473" r:id="rId4"/>
    <p:sldId id="476" r:id="rId5"/>
    <p:sldId id="495" r:id="rId6"/>
    <p:sldId id="496" r:id="rId7"/>
    <p:sldId id="497" r:id="rId8"/>
    <p:sldId id="474" r:id="rId9"/>
    <p:sldId id="466" r:id="rId10"/>
    <p:sldId id="449" r:id="rId11"/>
    <p:sldId id="469" r:id="rId12"/>
    <p:sldId id="483" r:id="rId13"/>
    <p:sldId id="484" r:id="rId14"/>
    <p:sldId id="485" r:id="rId15"/>
    <p:sldId id="486" r:id="rId16"/>
    <p:sldId id="352" r:id="rId17"/>
    <p:sldId id="447" r:id="rId18"/>
    <p:sldId id="487" r:id="rId19"/>
    <p:sldId id="488" r:id="rId20"/>
    <p:sldId id="494" r:id="rId21"/>
    <p:sldId id="467" r:id="rId22"/>
    <p:sldId id="458" r:id="rId23"/>
    <p:sldId id="470" r:id="rId24"/>
    <p:sldId id="454" r:id="rId25"/>
    <p:sldId id="491" r:id="rId26"/>
    <p:sldId id="492" r:id="rId27"/>
    <p:sldId id="468" r:id="rId28"/>
    <p:sldId id="461" r:id="rId29"/>
    <p:sldId id="471" r:id="rId30"/>
    <p:sldId id="482" r:id="rId31"/>
    <p:sldId id="481" r:id="rId32"/>
    <p:sldId id="336" r:id="rId33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646464"/>
    <a:srgbClr val="C5DDE4"/>
    <a:srgbClr val="5B9BD5"/>
    <a:srgbClr val="A6A6A6"/>
    <a:srgbClr val="7F7F7F"/>
    <a:srgbClr val="595959"/>
    <a:srgbClr val="E5D7C5"/>
    <a:srgbClr val="A9814B"/>
    <a:srgbClr val="654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4434" autoAdjust="0"/>
  </p:normalViewPr>
  <p:slideViewPr>
    <p:cSldViewPr snapToGrid="0">
      <p:cViewPr varScale="1">
        <p:scale>
          <a:sx n="60" d="100"/>
          <a:sy n="60" d="100"/>
        </p:scale>
        <p:origin x="696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0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933-19A7-4F1B-A741-79EC467558A8}" type="datetimeFigureOut">
              <a:rPr lang="fr-FR" smtClean="0"/>
              <a:t>08/03/2019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967AF-6473-4B60-9AA0-F418435CE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197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FE5D-650A-4BB0-BB83-E27E8BDD23FE}" type="datetimeFigureOut">
              <a:rPr lang="fr-FR" smtClean="0"/>
              <a:t>08/03/2019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7118-B506-4EE6-A172-555E96EE5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56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25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58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46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6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07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559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035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31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588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31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85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51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731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7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86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22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835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752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91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389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290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56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7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6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6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9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4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19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7118-B506-4EE6-A172-555E96EE538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22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03C3-6B45-4579-BA63-D0000BD9E1F3}" type="datetime1">
              <a:rPr lang="fr-FR" smtClean="0"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2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9791-D7A0-41A5-86A6-2BAC580DA26A}" type="datetime1">
              <a:rPr lang="fr-FR" smtClean="0"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2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1CD9-959E-4C3B-B180-BAD48E137571}" type="datetime1">
              <a:rPr lang="fr-FR" smtClean="0"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BA-7592-46D0-AE9C-34B3515A58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EB6-4360-4C8C-BBD8-434AB9E36C3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467" y="116632"/>
            <a:ext cx="10081120" cy="7200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err="1"/>
              <a:t>Clquez</a:t>
            </a:r>
            <a:r>
              <a:rPr lang="fr-FR" dirty="0"/>
              <a:t> pour modifier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5725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r-FR" sz="2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857496" y="2830052"/>
            <a:ext cx="6858000" cy="114300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fr-FR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53337"/>
            <a:ext cx="1391477" cy="293117"/>
          </a:xfrm>
        </p:spPr>
        <p:txBody>
          <a:bodyPr/>
          <a:lstStyle/>
          <a:p>
            <a:fld id="{D0E40ED4-14BE-4CC7-AE98-C972C87427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0FD9-2903-433C-8623-81F96A1B59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3266-2961-4A32-9299-E0F8F937926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C53B-2FF7-4B39-B86F-5369D11F504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BBAC-82D7-41B4-A2FF-F0183FDCE22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3651-A5C0-4F75-B2BB-EA78731B5D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27E-F054-4EAB-B1CF-4CC14F6CDA0F}" type="datetime1">
              <a:rPr lang="fr-FR" smtClean="0"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6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1C2-EEBC-4173-9D2F-570C7CFDE05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EC48-A5FB-4B7E-8D71-34040433F86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1F5D-F80A-474E-8768-098875FBD4E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C326-BA64-48C8-A9DE-B5B755187F5D}" type="datetime1">
              <a:rPr lang="fr-FR" smtClean="0"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0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03A7-5E39-4451-AFB3-DE069A9D71D9}" type="datetime1">
              <a:rPr lang="fr-FR" smtClean="0"/>
              <a:t>08/03/2019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4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260-429F-41A1-B737-A58B07F660E8}" type="datetime1">
              <a:rPr lang="fr-FR" smtClean="0"/>
              <a:t>08/03/2019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2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D464-6007-44D7-876A-B07CE61E2248}" type="datetime1">
              <a:rPr lang="fr-FR" smtClean="0"/>
              <a:t>08/03/2019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D269-B764-4BD2-9373-66503EA7CA35}" type="datetime1">
              <a:rPr lang="fr-FR" smtClean="0"/>
              <a:t>08/03/2019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1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344-4937-4AFF-AB76-EAC5DB68D80F}" type="datetime1">
              <a:rPr lang="fr-FR" smtClean="0"/>
              <a:t>08/03/2019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4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76-8012-4498-8FC6-97EC37338559}" type="datetime1">
              <a:rPr lang="fr-FR" smtClean="0"/>
              <a:t>08/03/2019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7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0C661-5D90-45B2-8641-8095C1466C2E}" type="datetime1">
              <a:rPr lang="fr-FR" smtClean="0"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29EF-F42F-41D6-B475-4BFAA7D9D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4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7FE5-DE9B-4D59-A068-CB617F5B47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9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2.xml"/><Relationship Id="rId7" Type="http://schemas.openxmlformats.org/officeDocument/2006/relationships/image" Target="../media/image1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7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23.jpe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24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6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HP\Desktop\mclau\Dernières illustrations\Illustration definitive 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/>
          <a:srcRect l="62007" t="72752"/>
          <a:stretch/>
        </p:blipFill>
        <p:spPr bwMode="auto">
          <a:xfrm>
            <a:off x="7105338" y="4532084"/>
            <a:ext cx="5086662" cy="2078358"/>
          </a:xfrm>
          <a:prstGeom prst="rect">
            <a:avLst/>
          </a:prstGeom>
          <a:noFill/>
        </p:spPr>
      </p:pic>
      <p:pic>
        <p:nvPicPr>
          <p:cNvPr id="12" name="Picture 2" descr="C:\Users\HHP\Desktop\mclau\Dernières illustrations\Illustration definitive 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96029"/>
            <a:ext cx="1563694" cy="2666264"/>
          </a:xfrm>
          <a:prstGeom prst="rect">
            <a:avLst/>
          </a:prstGeom>
          <a:noFill/>
        </p:spPr>
      </p:pic>
      <p:grpSp>
        <p:nvGrpSpPr>
          <p:cNvPr id="8" name="Groupe 7"/>
          <p:cNvGrpSpPr/>
          <p:nvPr>
            <p:custDataLst>
              <p:tags r:id="rId3"/>
            </p:custDataLst>
          </p:nvPr>
        </p:nvGrpSpPr>
        <p:grpSpPr>
          <a:xfrm>
            <a:off x="3507052" y="-6747"/>
            <a:ext cx="4748672" cy="2385377"/>
            <a:chOff x="3507052" y="176980"/>
            <a:chExt cx="4748672" cy="2385377"/>
          </a:xfrm>
        </p:grpSpPr>
        <p:pic>
          <p:nvPicPr>
            <p:cNvPr id="1026" name="Picture 2" descr="C:\Users\HHP\Desktop\mclau\Dernières illustrations\Illustration definitive 1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41627" y="176980"/>
              <a:ext cx="2079522" cy="1716213"/>
            </a:xfrm>
            <a:prstGeom prst="rect">
              <a:avLst/>
            </a:prstGeom>
            <a:noFill/>
          </p:spPr>
        </p:pic>
        <p:sp>
          <p:nvSpPr>
            <p:cNvPr id="3" name="ZoneTexte 2"/>
            <p:cNvSpPr txBox="1"/>
            <p:nvPr/>
          </p:nvSpPr>
          <p:spPr>
            <a:xfrm>
              <a:off x="3507052" y="1854471"/>
              <a:ext cx="4748672" cy="707886"/>
            </a:xfrm>
            <a:prstGeom prst="rect">
              <a:avLst/>
            </a:prstGeom>
            <a:noFill/>
          </p:spPr>
          <p:txBody>
            <a:bodyPr wrap="none" rtlCol="0">
              <a:norm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fr-FR" sz="2000" b="1" dirty="0">
                  <a:ln/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MINISTERE DE LA CONSTRUCTION,</a:t>
              </a:r>
            </a:p>
            <a:p>
              <a:pPr algn="ctr"/>
              <a:r>
                <a:rPr lang="fr-FR" sz="2000" b="1" dirty="0">
                  <a:ln/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 LOGEMENT ET DE L’URBANISME</a:t>
              </a:r>
            </a:p>
          </p:txBody>
        </p:sp>
      </p:grpSp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3212927" y="6417330"/>
            <a:ext cx="555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b="1" spc="50" dirty="0" smtClean="0">
                <a:ln w="0"/>
                <a:solidFill>
                  <a:srgbClr val="3399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 Cen MT" panose="020B0602020104020603" pitchFamily="34" charset="0"/>
              </a:rPr>
              <a:t>Auditorium de la Primature – 08 Mars 2019</a:t>
            </a:r>
            <a:endParaRPr lang="fr-FR" sz="2200" b="1" spc="50" dirty="0">
              <a:ln w="0"/>
              <a:solidFill>
                <a:srgbClr val="33993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w Cen MT" panose="020B0602020104020603" pitchFamily="34" charset="0"/>
            </a:endParaRPr>
          </a:p>
        </p:txBody>
      </p:sp>
      <p:sp>
        <p:nvSpPr>
          <p:cNvPr id="4" name="ZoneTexte 3"/>
          <p:cNvSpPr txBox="1"/>
          <p:nvPr>
            <p:custDataLst>
              <p:tags r:id="rId5"/>
            </p:custDataLst>
          </p:nvPr>
        </p:nvSpPr>
        <p:spPr>
          <a:xfrm>
            <a:off x="841808" y="2809882"/>
            <a:ext cx="10747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3">
                    <a:lumMod val="50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RDV DU GOUVERNEMENT</a:t>
            </a:r>
          </a:p>
          <a:p>
            <a:pPr algn="ctr"/>
            <a:r>
              <a:rPr lang="fr-FR" sz="4800" b="1" dirty="0" smtClean="0">
                <a:solidFill>
                  <a:schemeClr val="accent3">
                    <a:lumMod val="50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fr-FR" sz="4800" b="1" dirty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C1432E7-87F7-4361-837E-F5375CFCE25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854846" y="4994709"/>
            <a:ext cx="4337154" cy="1077218"/>
            <a:chOff x="5254425" y="5474783"/>
            <a:chExt cx="4202314" cy="10891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FC13D3F-BC64-47BC-AFCE-82C6EC2631F4}"/>
                </a:ext>
              </a:extLst>
            </p:cNvPr>
            <p:cNvSpPr/>
            <p:nvPr/>
          </p:nvSpPr>
          <p:spPr>
            <a:xfrm>
              <a:off x="5254425" y="5474783"/>
              <a:ext cx="4202314" cy="1089192"/>
            </a:xfrm>
            <a:prstGeom prst="rect">
              <a:avLst/>
            </a:prstGeom>
            <a:solidFill>
              <a:srgbClr val="0C9B4D"/>
            </a:solidFill>
          </p:spPr>
          <p:txBody>
            <a:bodyPr wrap="square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Bruno N. KONE</a:t>
              </a:r>
            </a:p>
            <a:p>
              <a:r>
                <a:rPr lang="fr-FR" b="1" i="1" dirty="0" smtClean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Ministre de la Construction, </a:t>
              </a:r>
            </a:p>
            <a:p>
              <a:r>
                <a:rPr lang="fr-FR" b="1" i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b="1" i="1" dirty="0" smtClean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du Logement et de l’Urbanisme</a:t>
              </a:r>
              <a:endParaRPr lang="fr-FR" i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301093C-9F94-474E-BA23-BC27EF616A07}"/>
                </a:ext>
              </a:extLst>
            </p:cNvPr>
            <p:cNvSpPr/>
            <p:nvPr/>
          </p:nvSpPr>
          <p:spPr>
            <a:xfrm>
              <a:off x="6156176" y="5517232"/>
              <a:ext cx="144016" cy="720080"/>
            </a:xfrm>
            <a:prstGeom prst="rect">
              <a:avLst/>
            </a:prstGeom>
            <a:solidFill>
              <a:srgbClr val="0C9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-83127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FONCIER URBANISME (2/3)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610600" y="6273220"/>
            <a:ext cx="2743200" cy="365125"/>
          </a:xfrm>
        </p:spPr>
        <p:txBody>
          <a:bodyPr/>
          <a:lstStyle/>
          <a:p>
            <a:fld id="{9DD129EF-F42F-41D6-B475-4BFAA7D9D106}" type="slidenum">
              <a:rPr lang="fr-FR" b="1" smtClean="0"/>
              <a:t>10</a:t>
            </a:fld>
            <a:endParaRPr lang="fr-FR" b="1" dirty="0"/>
          </a:p>
        </p:txBody>
      </p:sp>
      <p:sp>
        <p:nvSpPr>
          <p:cNvPr id="23" name="Rectangle 22"/>
          <p:cNvSpPr/>
          <p:nvPr>
            <p:custDataLst>
              <p:tags r:id="rId2"/>
            </p:custDataLst>
          </p:nvPr>
        </p:nvSpPr>
        <p:spPr>
          <a:xfrm>
            <a:off x="514293" y="1448417"/>
            <a:ext cx="11677707" cy="511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Accélération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sécurisation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chaine de délivrance de l’Arrêté de Concession Définitive (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ACD) (Dématérialisation, Technologie </a:t>
            </a:r>
            <a:r>
              <a:rPr lang="fr-FR" sz="2800" dirty="0" err="1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référentiel géodésique national unique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système d’information géographique et de géolocalisation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intégré;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 d’un identifiant unique des parcelles sur l’ensemble du territoire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Renforcement de la communication sur la réforme de l’ACD (Ordonnance n° 2013-481 du 2 juillet 2013 sur les règles d’acquisition de la propriété des terrains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urbains).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>
            <p:custDataLst>
              <p:tags r:id="rId3"/>
            </p:custDataLst>
          </p:nvPr>
        </p:nvSpPr>
        <p:spPr>
          <a:xfrm>
            <a:off x="202943" y="771118"/>
            <a:ext cx="11634349" cy="5302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de simplification et de transformation digitale du foncier urbain 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 D’OBTENTION DE LA PREUVE DE PROPRIETE (1/3)</a:t>
            </a:r>
            <a:endParaRPr lang="fr-FR" sz="24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70" y="634597"/>
            <a:ext cx="274947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4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d’Abidjan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227" y="3552511"/>
            <a:ext cx="4398961" cy="469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2"/>
            </a:pPr>
            <a:r>
              <a:rPr lang="fr-FR" sz="24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Localités à l’intérieur du pays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 descr="RÃ©sultat de recherche d'images pour &quot;fleche orange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90742" y="4285420"/>
            <a:ext cx="698873" cy="52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10832900" y="-25439"/>
            <a:ext cx="1180059" cy="1252657"/>
          </a:xfrm>
          <a:prstGeom prst="ellipse">
            <a:avLst/>
          </a:prstGeom>
          <a:solidFill>
            <a:srgbClr val="A5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Rounded MT Bold" panose="020F0704030504030204" pitchFamily="34" charset="0"/>
              </a:rPr>
              <a:t>1971/2002</a:t>
            </a:r>
            <a:endParaRPr lang="fr-FR" sz="1600" dirty="0">
              <a:latin typeface="Arial Rounded MT Bold" panose="020F07040305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84428" y="1211321"/>
            <a:ext cx="11722233" cy="2219190"/>
            <a:chOff x="384428" y="1211321"/>
            <a:chExt cx="11722233" cy="2219190"/>
          </a:xfrm>
        </p:grpSpPr>
        <p:grpSp>
          <p:nvGrpSpPr>
            <p:cNvPr id="31" name="Groupe 30"/>
            <p:cNvGrpSpPr/>
            <p:nvPr/>
          </p:nvGrpSpPr>
          <p:grpSpPr>
            <a:xfrm>
              <a:off x="384428" y="1211321"/>
              <a:ext cx="11722233" cy="2219190"/>
              <a:chOff x="384428" y="1227218"/>
              <a:chExt cx="11722233" cy="221919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4428" y="1327240"/>
                <a:ext cx="2537874" cy="4616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Lettre d’attribution </a:t>
                </a:r>
                <a:endParaRPr lang="fr-FR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4428" y="1804022"/>
                <a:ext cx="2363147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dirty="0" smtClean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signée </a:t>
                </a:r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 le Ministre) </a:t>
                </a:r>
                <a:endPara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11011" y="1345823"/>
                <a:ext cx="3338030" cy="4616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Création de titres fonciers</a:t>
                </a:r>
                <a:endParaRPr lang="fr-FR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49348" y="1885667"/>
                <a:ext cx="35189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(Conservation foncière et Cadastre) </a:t>
                </a:r>
                <a:endParaRPr lang="fr-FR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37750" y="1327239"/>
                <a:ext cx="4447994" cy="4616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dirty="0" smtClean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ACP</a:t>
                </a:r>
                <a:endParaRPr lang="fr-FR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273050" y="1821956"/>
                <a:ext cx="2223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(signé par le ministre) </a:t>
                </a:r>
                <a:endParaRPr lang="fr-FR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446271" y="2534503"/>
                <a:ext cx="3336426" cy="4616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Constat de mise en valeur</a:t>
                </a:r>
                <a:endParaRPr lang="fr-FR" sz="24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69235" y="2996169"/>
                <a:ext cx="3158171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 smtClean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(effectué par la DDU)</a:t>
                </a:r>
                <a:endPara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50" name="Picture 2" descr="RÃ©sultat de recherche d'images pour &quot;fleche orange&quot;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715802" flipV="1">
                <a:off x="10530115" y="1869861"/>
                <a:ext cx="1917368" cy="123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RÃ©sultat de recherche d'images pour &quot;fleche orange&quot;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867220" y="1328614"/>
                <a:ext cx="698873" cy="524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RÃ©sultat de recherche d'images pour &quot;fleche orange&quot;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809420" y="1314577"/>
                <a:ext cx="698873" cy="524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2302645" y="2526916"/>
              <a:ext cx="4447994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ACD</a:t>
              </a:r>
              <a:endParaRPr lang="fr-FR" sz="2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49939" y="2987740"/>
              <a:ext cx="2247731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FR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signé </a:t>
              </a:r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 le Ministre) </a:t>
              </a:r>
              <a:endParaRPr lang="fr-FR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pic>
          <p:nvPicPr>
            <p:cNvPr id="42" name="Picture 4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690339" y="2460370"/>
              <a:ext cx="856445" cy="594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575501" y="4198061"/>
            <a:ext cx="11616499" cy="2377642"/>
            <a:chOff x="575501" y="4198061"/>
            <a:chExt cx="11616499" cy="2377642"/>
          </a:xfrm>
        </p:grpSpPr>
        <p:grpSp>
          <p:nvGrpSpPr>
            <p:cNvPr id="33" name="Groupe 32"/>
            <p:cNvGrpSpPr/>
            <p:nvPr/>
          </p:nvGrpSpPr>
          <p:grpSpPr>
            <a:xfrm>
              <a:off x="648996" y="4198061"/>
              <a:ext cx="11543004" cy="2325721"/>
              <a:chOff x="391650" y="4284074"/>
              <a:chExt cx="11543004" cy="232572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91650" y="4402677"/>
                <a:ext cx="3220753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Commission d’attribution </a:t>
                </a:r>
                <a:endParaRPr lang="fr-FR" sz="24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2363" y="4853986"/>
                <a:ext cx="2430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(présidée par le Préfet) </a:t>
                </a:r>
                <a:endParaRPr lang="fr-FR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343098" y="4376296"/>
                <a:ext cx="2537874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Lettre d’attribution </a:t>
                </a:r>
                <a:endParaRPr lang="fr-FR" sz="24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813830" y="4402677"/>
                <a:ext cx="3422988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Création de titres fonciers </a:t>
                </a:r>
                <a:endParaRPr lang="fr-FR" sz="24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834350" y="4838482"/>
                <a:ext cx="35189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(Conservation foncière et Cadastre) </a:t>
                </a:r>
                <a:endParaRPr lang="fr-FR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15703" y="5792550"/>
                <a:ext cx="3704985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dirty="0" smtClean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ACP</a:t>
                </a:r>
                <a:endParaRPr lang="fr-FR" sz="24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756352" y="6238186"/>
                <a:ext cx="2223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(signé par le ministre) </a:t>
                </a:r>
                <a:endParaRPr lang="fr-FR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14825" y="5811355"/>
                <a:ext cx="333642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Constat de mise en valeur</a:t>
                </a:r>
                <a:endParaRPr lang="fr-FR" sz="24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680747" y="6235910"/>
                <a:ext cx="3810773" cy="37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 smtClean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effectué par la DDU</a:t>
                </a:r>
                <a:r>
                  <a:rPr lang="fr-FR" dirty="0" smtClean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Picture 4" descr="RÃ©sultat de recherche d'images pour &quot;fleche orange&quot;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17281" y="4371433"/>
                <a:ext cx="698873" cy="524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RÃ©sultat de recherche d'images pour &quot;fleche orange&quot;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715802" flipV="1">
                <a:off x="10402772" y="4842432"/>
                <a:ext cx="1917368" cy="1146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RÃ©sultat de recherche d'images pour &quot;fleche orange&quot;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7175038" y="5788082"/>
                <a:ext cx="833569" cy="493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3488575" y="4804908"/>
                <a:ext cx="40878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dirty="0">
                    <a:latin typeface="Tw Cen MT" panose="020B06020201040206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(signée par le Préfet ou Sous-préfet) </a:t>
                </a:r>
                <a:endParaRPr lang="fr-FR" dirty="0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75501" y="5718147"/>
              <a:ext cx="316719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ACD</a:t>
              </a:r>
              <a:endParaRPr lang="fr-FR" sz="2400" dirty="0"/>
            </a:p>
          </p:txBody>
        </p:sp>
        <p:pic>
          <p:nvPicPr>
            <p:cNvPr id="44" name="Picture 4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52495" y="5742169"/>
              <a:ext cx="833569" cy="493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919121" y="6187007"/>
              <a:ext cx="2247731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FR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signé </a:t>
              </a:r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 le Ministre) </a:t>
              </a:r>
              <a:endParaRPr lang="fr-FR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4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090494" y="6387813"/>
            <a:ext cx="2743200" cy="365125"/>
          </a:xfrm>
        </p:spPr>
        <p:txBody>
          <a:bodyPr/>
          <a:lstStyle/>
          <a:p>
            <a:r>
              <a:rPr lang="fr-FR" b="1" dirty="0" smtClean="0"/>
              <a:t>11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253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 D’OBTENTION DE LA PREUVE DE PROPRIETE </a:t>
            </a:r>
            <a:r>
              <a:rPr lang="fr-FR" sz="24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(2/3</a:t>
            </a:r>
            <a:r>
              <a:rPr lang="fr-FR" sz="2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470" y="634597"/>
            <a:ext cx="274947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4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d’Abidjan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227" y="3552511"/>
            <a:ext cx="4398961" cy="469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2"/>
            </a:pPr>
            <a:r>
              <a:rPr lang="fr-FR" sz="24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Localités à l’intérieur du pays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384428" y="1211321"/>
            <a:ext cx="11722233" cy="2454009"/>
            <a:chOff x="384428" y="1227218"/>
            <a:chExt cx="11722233" cy="2454009"/>
          </a:xfrm>
        </p:grpSpPr>
        <p:sp>
          <p:nvSpPr>
            <p:cNvPr id="5" name="Rectangle 4"/>
            <p:cNvSpPr/>
            <p:nvPr/>
          </p:nvSpPr>
          <p:spPr>
            <a:xfrm>
              <a:off x="384428" y="1327240"/>
              <a:ext cx="2537874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Lettre d’attribution </a:t>
              </a:r>
              <a:endParaRPr lang="fr-FR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4428" y="1885667"/>
              <a:ext cx="2363147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FR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signée </a:t>
              </a:r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 le Ministre) </a:t>
              </a:r>
              <a:endParaRPr lang="fr-FR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11011" y="1345823"/>
              <a:ext cx="3338030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Création de titres fonciers</a:t>
              </a:r>
              <a:endParaRPr lang="fr-FR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9348" y="1885667"/>
              <a:ext cx="35189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(Conservation foncière et Cadastre) 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37750" y="1327239"/>
              <a:ext cx="4447994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Arrêté de Concession Provisoire</a:t>
              </a:r>
              <a:endParaRPr lang="fr-FR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73050" y="1821956"/>
              <a:ext cx="2223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(signé par le ministre) 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441" y="2534503"/>
              <a:ext cx="4020909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Certificat de Propriété </a:t>
              </a:r>
              <a:r>
                <a:rPr lang="fr-FR" sz="2400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foncière</a:t>
              </a:r>
              <a:endParaRPr lang="fr-FR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16633" y="2996168"/>
              <a:ext cx="3810773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(signé par le Conservateur de la Propriété Foncière et de l’Hypothèque)</a:t>
              </a:r>
            </a:p>
          </p:txBody>
        </p:sp>
        <p:pic>
          <p:nvPicPr>
            <p:cNvPr id="2050" name="Picture 2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715802" flipV="1">
              <a:off x="10530115" y="1869861"/>
              <a:ext cx="1917368" cy="123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67220" y="1328614"/>
              <a:ext cx="698873" cy="524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09420" y="1314577"/>
              <a:ext cx="698873" cy="524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4" descr="RÃ©sultat de recherche d'images pour &quot;fleche orange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90742" y="4285420"/>
            <a:ext cx="698873" cy="52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e 32"/>
          <p:cNvGrpSpPr/>
          <p:nvPr/>
        </p:nvGrpSpPr>
        <p:grpSpPr>
          <a:xfrm>
            <a:off x="384428" y="4198061"/>
            <a:ext cx="11543004" cy="2635844"/>
            <a:chOff x="391650" y="4284074"/>
            <a:chExt cx="11543004" cy="2635844"/>
          </a:xfrm>
        </p:grpSpPr>
        <p:sp>
          <p:nvSpPr>
            <p:cNvPr id="23" name="Rectangle 22"/>
            <p:cNvSpPr/>
            <p:nvPr/>
          </p:nvSpPr>
          <p:spPr>
            <a:xfrm>
              <a:off x="391650" y="4402677"/>
              <a:ext cx="3220753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Commission d’attribution </a:t>
              </a:r>
              <a:endParaRPr lang="fr-FR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2363" y="4853986"/>
              <a:ext cx="24304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(présidée par le Préfet) </a:t>
              </a:r>
              <a:endParaRPr lang="fr-FR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43098" y="4376296"/>
              <a:ext cx="2537874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Lettre d’attribution </a:t>
              </a:r>
              <a:endParaRPr lang="fr-FR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13830" y="4402677"/>
              <a:ext cx="3422988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Création de titres fonciers </a:t>
              </a:r>
              <a:endParaRPr lang="fr-FR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34350" y="4838482"/>
              <a:ext cx="35189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(Conservation foncière et Cadastre) </a:t>
              </a:r>
              <a:endParaRPr lang="fr-FR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13462" y="5792550"/>
              <a:ext cx="4447994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Arrêté de Concession Provisoire</a:t>
              </a:r>
              <a:endParaRPr lang="fr-FR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37682" y="6238187"/>
              <a:ext cx="2223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(signé par le ministre) 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61276" y="5827366"/>
              <a:ext cx="4020909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Certificat de Propriété foncière</a:t>
              </a:r>
              <a:endParaRPr lang="fr-FR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00010" y="6234859"/>
              <a:ext cx="3810773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(signé par le Conservateur de la Propriété Foncière et de l’Hypothèque)</a:t>
              </a:r>
            </a:p>
          </p:txBody>
        </p:sp>
        <p:pic>
          <p:nvPicPr>
            <p:cNvPr id="36" name="Picture 4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17281" y="4371433"/>
              <a:ext cx="698873" cy="524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715802" flipV="1">
              <a:off x="10402772" y="4842432"/>
              <a:ext cx="1917368" cy="114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164710" y="5793785"/>
              <a:ext cx="833569" cy="493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488575" y="4804908"/>
              <a:ext cx="4087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(signée par le Préfet ou Sous-préfet) </a:t>
              </a:r>
              <a:endParaRPr lang="fr-FR" dirty="0"/>
            </a:p>
          </p:txBody>
        </p:sp>
      </p:grpSp>
      <p:sp>
        <p:nvSpPr>
          <p:cNvPr id="2" name="Ellipse 1"/>
          <p:cNvSpPr/>
          <p:nvPr/>
        </p:nvSpPr>
        <p:spPr>
          <a:xfrm>
            <a:off x="10832900" y="-25439"/>
            <a:ext cx="1180059" cy="1252657"/>
          </a:xfrm>
          <a:prstGeom prst="ellipse">
            <a:avLst/>
          </a:prstGeom>
          <a:solidFill>
            <a:srgbClr val="A5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Rounded MT Bold" panose="020F0704030504030204" pitchFamily="34" charset="0"/>
              </a:rPr>
              <a:t>2002/2013</a:t>
            </a:r>
            <a:endParaRPr lang="fr-FR" sz="1600" dirty="0">
              <a:latin typeface="Arial Rounded MT Bold" panose="020F0704030504030204" pitchFamily="34" charset="0"/>
            </a:endParaRPr>
          </a:p>
        </p:txBody>
      </p:sp>
      <p:sp>
        <p:nvSpPr>
          <p:cNvPr id="4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042303" y="6371468"/>
            <a:ext cx="2743200" cy="365125"/>
          </a:xfrm>
        </p:spPr>
        <p:txBody>
          <a:bodyPr/>
          <a:lstStyle/>
          <a:p>
            <a:r>
              <a:rPr lang="fr-FR" b="1" dirty="0" smtClean="0"/>
              <a:t>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742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 D’OBTENTION DE LA PREUVE DE PROPRIETE </a:t>
            </a:r>
            <a:r>
              <a:rPr lang="fr-FR" sz="24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(3/3</a:t>
            </a:r>
            <a:r>
              <a:rPr lang="fr-FR" sz="2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470" y="634597"/>
            <a:ext cx="3747949" cy="469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général simplifié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0743040" y="-25439"/>
            <a:ext cx="1269920" cy="1252657"/>
          </a:xfrm>
          <a:prstGeom prst="ellipse">
            <a:avLst/>
          </a:prstGeom>
          <a:solidFill>
            <a:srgbClr val="A5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Rounded MT Bold" panose="020F0704030504030204" pitchFamily="34" charset="0"/>
              </a:rPr>
              <a:t>2013 / Ce jour</a:t>
            </a:r>
            <a:endParaRPr lang="fr-FR" sz="1600" dirty="0">
              <a:latin typeface="Arial Rounded MT Bold" panose="020F07040305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88470" y="1618305"/>
            <a:ext cx="11722233" cy="2650475"/>
            <a:chOff x="288470" y="1618305"/>
            <a:chExt cx="11722233" cy="2650475"/>
          </a:xfrm>
        </p:grpSpPr>
        <p:grpSp>
          <p:nvGrpSpPr>
            <p:cNvPr id="31" name="Groupe 30"/>
            <p:cNvGrpSpPr/>
            <p:nvPr/>
          </p:nvGrpSpPr>
          <p:grpSpPr>
            <a:xfrm>
              <a:off x="288470" y="1618305"/>
              <a:ext cx="11722233" cy="2650475"/>
              <a:chOff x="384428" y="1227218"/>
              <a:chExt cx="11722233" cy="265047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4428" y="1327240"/>
                <a:ext cx="6036461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w Cen MT" panose="020B0602020104020603" pitchFamily="34" charset="0"/>
                  </a:rPr>
                  <a:t>Document justifiant la détention de la parcelle 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07515" y="1841624"/>
                <a:ext cx="184731" cy="37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37750" y="1327239"/>
                <a:ext cx="4447994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Tw Cen MT" panose="020B0602020104020603" pitchFamily="34" charset="0"/>
                  </a:rPr>
                  <a:t>Attestation domaniale 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273050" y="1821956"/>
                <a:ext cx="2436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w Cen MT" panose="020B0602020104020603" pitchFamily="34" charset="0"/>
                  </a:rPr>
                  <a:t>(</a:t>
                </a:r>
                <a:r>
                  <a:rPr lang="fr-FR" dirty="0" smtClean="0">
                    <a:latin typeface="Tw Cen MT" panose="020B0602020104020603" pitchFamily="34" charset="0"/>
                  </a:rPr>
                  <a:t>signée </a:t>
                </a:r>
                <a:r>
                  <a:rPr lang="fr-FR" dirty="0">
                    <a:latin typeface="Tw Cen MT" panose="020B0602020104020603" pitchFamily="34" charset="0"/>
                  </a:rPr>
                  <a:t>par DDU ou DR) 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217088" y="3019844"/>
                <a:ext cx="3480183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w Cen MT" panose="020B0602020104020603" pitchFamily="34" charset="0"/>
                  </a:rPr>
                  <a:t>Création de titres fonciers 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028224" y="3488997"/>
                <a:ext cx="3810773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latin typeface="Tw Cen MT" panose="020B0602020104020603" pitchFamily="34" charset="0"/>
                  </a:rPr>
                  <a:t>(Conservation foncière et Cadastre)</a:t>
                </a:r>
                <a:endParaRPr lang="fr-FR" dirty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50" name="Picture 2" descr="RÃ©sultat de recherche d'images pour &quot;fleche orange&quot;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715802" flipV="1">
                <a:off x="10530115" y="1869861"/>
                <a:ext cx="1917368" cy="123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RÃ©sultat de recherche d'images pour &quot;fleche orange&quot;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678788" y="1314577"/>
                <a:ext cx="698873" cy="524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1514457" y="3367181"/>
              <a:ext cx="4447994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 smtClean="0">
                  <a:latin typeface="Tw Cen MT" panose="020B06020201040206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ACD</a:t>
              </a:r>
              <a:endParaRPr lang="fr-FR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3813" y="3899448"/>
              <a:ext cx="5659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fr-FR" dirty="0">
                  <a:latin typeface="Tw Cen MT" panose="020B0602020104020603" pitchFamily="34" charset="0"/>
                </a:rPr>
                <a:t>(signé par </a:t>
              </a:r>
              <a:r>
                <a:rPr lang="fr-FR" dirty="0" smtClean="0">
                  <a:latin typeface="Tw Cen MT" panose="020B0602020104020603" pitchFamily="34" charset="0"/>
                </a:rPr>
                <a:t>MCLU </a:t>
              </a:r>
              <a:r>
                <a:rPr lang="fr-FR" dirty="0">
                  <a:latin typeface="Tw Cen MT" panose="020B0602020104020603" pitchFamily="34" charset="0"/>
                </a:rPr>
                <a:t>ou Préfet de région ou de département)</a:t>
              </a:r>
            </a:p>
          </p:txBody>
        </p:sp>
        <p:pic>
          <p:nvPicPr>
            <p:cNvPr id="41" name="Picture 4" descr="RÃ©sultat de recherche d'images pour &quot;fleche orange&quot;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031702" y="3366986"/>
              <a:ext cx="833569" cy="493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046586" y="6378402"/>
            <a:ext cx="2743200" cy="365125"/>
          </a:xfrm>
        </p:spPr>
        <p:txBody>
          <a:bodyPr/>
          <a:lstStyle/>
          <a:p>
            <a:r>
              <a:rPr lang="fr-FR" b="1" dirty="0" smtClean="0"/>
              <a:t>13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105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FONCIER URBANISME (3/3)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5293217" y="1328987"/>
            <a:ext cx="644158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opérationnelle du projet d’Adressage du district d’Abidjan (Commission nationale de toponymie, Centrale d’adressage, etc.)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-1" y="657815"/>
            <a:ext cx="11734803" cy="5533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Adressage et restructuration urbaine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5293217" y="3863000"/>
            <a:ext cx="6898783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Lancement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projet pilote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d’Aménagement et de Restructuration des Quartiers Précaires d’Abidjan (PAQRA) à Yopougon (</a:t>
            </a:r>
            <a:r>
              <a:rPr lang="fr-FR" sz="2800" dirty="0" err="1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Gesco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Restructuré), </a:t>
            </a:r>
            <a:r>
              <a:rPr lang="fr-FR" sz="2800" dirty="0" err="1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Abobo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(PK 18) et Koumassi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Campement, Divo 1 et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14</a:t>
            </a:fld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34500"/>
            <a:ext cx="5126182" cy="272084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1328988"/>
            <a:ext cx="5126183" cy="25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8439462" y="0"/>
            <a:ext cx="3752538" cy="6858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 3</a:t>
            </a:r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</a:t>
            </a:r>
            <a:endParaRPr lang="fr-FR" sz="36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 descr="LOGO MCLU"/>
          <p:cNvPicPr/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786" y="0"/>
            <a:ext cx="1693889" cy="151400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71E4DF7-0E7E-450F-B8B5-5DEC2ACBA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39384" cy="3867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42D3075-82A9-4538-9AED-DCEEF14D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465"/>
            <a:ext cx="3939384" cy="2990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1EEFB3C2-0148-4EDB-BC23-9D0947F3DE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84" y="3975021"/>
            <a:ext cx="4500078" cy="2882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RÃ©sultat de recherche d'images pour &quot;tour F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84" y="0"/>
            <a:ext cx="4500077" cy="38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6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14306" y="591860"/>
            <a:ext cx="12177693" cy="5533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Grands projets de Construction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>
            <p:custDataLst>
              <p:tags r:id="rId3"/>
            </p:custDataLst>
          </p:nvPr>
        </p:nvSpPr>
        <p:spPr>
          <a:xfrm>
            <a:off x="159026" y="1148096"/>
            <a:ext cx="1198145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Projets avec début d’exécution physique (Tours A et B, Esplanade de la Présidence de la République, Palais des Hôtes, Tour F, etc.).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>
            <p:custDataLst>
              <p:tags r:id="rId4"/>
            </p:custDataLst>
          </p:nvPr>
        </p:nvSpPr>
        <p:spPr>
          <a:xfrm>
            <a:off x="159026" y="4678170"/>
            <a:ext cx="1198145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d’une plateforme test d'instruction du dossier du Permis de Construire en ligne;</a:t>
            </a:r>
          </a:p>
        </p:txBody>
      </p:sp>
      <p:sp>
        <p:nvSpPr>
          <p:cNvPr id="28" name="Rectangle 27"/>
          <p:cNvSpPr/>
          <p:nvPr>
            <p:custDataLst>
              <p:tags r:id="rId5"/>
            </p:custDataLst>
          </p:nvPr>
        </p:nvSpPr>
        <p:spPr>
          <a:xfrm>
            <a:off x="14306" y="3073444"/>
            <a:ext cx="12177694" cy="10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Sécurisation du cadre bâti sur l’ensemble du territoire national / Permis de Construire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>
            <p:custDataLst>
              <p:tags r:id="rId6"/>
            </p:custDataLst>
          </p:nvPr>
        </p:nvSpPr>
        <p:spPr>
          <a:xfrm>
            <a:off x="159026" y="5684200"/>
            <a:ext cx="119929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du Certificat de Conformité après exécution des travaux;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190354" y="6516017"/>
            <a:ext cx="1730115" cy="365125"/>
          </a:xfrm>
        </p:spPr>
        <p:txBody>
          <a:bodyPr/>
          <a:lstStyle/>
          <a:p>
            <a:fld id="{9DD129EF-F42F-41D6-B475-4BFAA7D9D106}" type="slidenum">
              <a:rPr lang="fr-FR" b="1" smtClean="0"/>
              <a:t>16</a:t>
            </a:fld>
            <a:endParaRPr lang="fr-FR" b="1"/>
          </a:p>
        </p:txBody>
      </p:sp>
      <p:sp>
        <p:nvSpPr>
          <p:cNvPr id="32" name="Rectangle 31"/>
          <p:cNvSpPr/>
          <p:nvPr>
            <p:custDataLst>
              <p:tags r:id="rId7"/>
            </p:custDataLst>
          </p:nvPr>
        </p:nvSpPr>
        <p:spPr>
          <a:xfrm>
            <a:off x="159026" y="6394846"/>
            <a:ext cx="1201866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Renforcement du contrôle et respect des règles et normes de construction.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>
            <p:custDataLst>
              <p:tags r:id="rId8"/>
            </p:custDataLst>
          </p:nvPr>
        </p:nvSpPr>
        <p:spPr>
          <a:xfrm>
            <a:off x="159026" y="4053542"/>
            <a:ext cx="1194282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Finalisation du projet de loi portant Code de la Construction et de l’Habitat;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>
            <p:custDataLst>
              <p:tags r:id="rId9"/>
            </p:custDataLst>
          </p:nvPr>
        </p:nvSpPr>
        <p:spPr>
          <a:xfrm>
            <a:off x="159027" y="2096375"/>
            <a:ext cx="1201866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Projets en phase de négociation (Pyramide, Place de la Nation, BICICI, Ritz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Carlton, etc.);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PIECES A FOURNIR POUR OBTENIR LE PERMIS DE CONSTRUIRE</a:t>
            </a:r>
            <a:endParaRPr lang="fr-FR" sz="24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>
            <p:custDataLst>
              <p:tags r:id="rId1"/>
            </p:custDataLst>
          </p:nvPr>
        </p:nvSpPr>
        <p:spPr>
          <a:xfrm>
            <a:off x="412687" y="1536991"/>
            <a:ext cx="11727796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Titre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Extrait topographique;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Copie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Pièce 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d’identité. 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>
            <p:custDataLst>
              <p:tags r:id="rId2"/>
            </p:custDataLst>
          </p:nvPr>
        </p:nvSpPr>
        <p:spPr>
          <a:xfrm>
            <a:off x="177901" y="612339"/>
            <a:ext cx="11962582" cy="8629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sz="2400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Certificat d’Urbanisme et les VISAS (Domaine Urbain, Assainissement, CIE et SODECI)</a:t>
            </a:r>
          </a:p>
        </p:txBody>
      </p:sp>
      <p:sp>
        <p:nvSpPr>
          <p:cNvPr id="48" name="Rectangle 47"/>
          <p:cNvSpPr/>
          <p:nvPr>
            <p:custDataLst>
              <p:tags r:id="rId3"/>
            </p:custDataLst>
          </p:nvPr>
        </p:nvSpPr>
        <p:spPr>
          <a:xfrm>
            <a:off x="412687" y="3492520"/>
            <a:ext cx="11793672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Titre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propriété; 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VISAS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(Domaine urbain, Assainissement, CIE et SODECI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d’urbanisme (CU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architectes (signé par un architecte inscrit au tableau de l’ordre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sécurité;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structure;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Etudes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Géotechniques.</a:t>
            </a:r>
          </a:p>
        </p:txBody>
      </p:sp>
      <p:sp>
        <p:nvSpPr>
          <p:cNvPr id="49" name="Rectangle 48"/>
          <p:cNvSpPr/>
          <p:nvPr>
            <p:custDataLst>
              <p:tags r:id="rId4"/>
            </p:custDataLst>
          </p:nvPr>
        </p:nvSpPr>
        <p:spPr>
          <a:xfrm>
            <a:off x="229418" y="3000277"/>
            <a:ext cx="11962582" cy="4677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sz="2400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Permis de Construire </a:t>
            </a:r>
          </a:p>
        </p:txBody>
      </p:sp>
    </p:spTree>
    <p:extLst>
      <p:ext uri="{BB962C8B-B14F-4D97-AF65-F5344CB8AC3E}">
        <p14:creationId xmlns:p14="http://schemas.microsoft.com/office/powerpoint/2010/main" val="33920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 D’OBTENTION </a:t>
            </a:r>
            <a:r>
              <a:rPr lang="fr-FR" sz="24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PERMIS DE CONSTRUIRE AU MCLU</a:t>
            </a:r>
            <a:endParaRPr lang="fr-FR" sz="24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7182" y="803518"/>
            <a:ext cx="75081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Dépôt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dossier de demande au GUPC</a:t>
            </a:r>
            <a:endParaRPr lang="fr-FR" sz="2400" dirty="0"/>
          </a:p>
        </p:txBody>
      </p:sp>
      <p:sp>
        <p:nvSpPr>
          <p:cNvPr id="40" name="Rectangle 39"/>
          <p:cNvSpPr/>
          <p:nvPr/>
        </p:nvSpPr>
        <p:spPr>
          <a:xfrm>
            <a:off x="1847182" y="1680268"/>
            <a:ext cx="75081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les membres de la commission du site du </a:t>
            </a:r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endParaRPr lang="fr-FR" sz="2400" dirty="0"/>
          </a:p>
        </p:txBody>
      </p:sp>
      <p:sp>
        <p:nvSpPr>
          <p:cNvPr id="41" name="Rectangle 40"/>
          <p:cNvSpPr/>
          <p:nvPr/>
        </p:nvSpPr>
        <p:spPr>
          <a:xfrm>
            <a:off x="1847182" y="2679081"/>
            <a:ext cx="75081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Réunion de la Commission</a:t>
            </a:r>
            <a:endParaRPr lang="fr-FR" sz="2400" dirty="0"/>
          </a:p>
        </p:txBody>
      </p:sp>
      <p:sp>
        <p:nvSpPr>
          <p:cNvPr id="42" name="Rectangle 41"/>
          <p:cNvSpPr/>
          <p:nvPr/>
        </p:nvSpPr>
        <p:spPr>
          <a:xfrm>
            <a:off x="1847182" y="3648164"/>
            <a:ext cx="750810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Rédaction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l’arrêté du PC si l’avis de la commission est favorable ou de la lettre de rejet</a:t>
            </a:r>
            <a:endParaRPr lang="fr-FR" sz="2400" dirty="0"/>
          </a:p>
        </p:txBody>
      </p:sp>
      <p:sp>
        <p:nvSpPr>
          <p:cNvPr id="43" name="Rectangle 42"/>
          <p:cNvSpPr/>
          <p:nvPr/>
        </p:nvSpPr>
        <p:spPr>
          <a:xfrm>
            <a:off x="1847182" y="4816778"/>
            <a:ext cx="750810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l’arrêté à la signature du Ministre si c’est un Permis ministériel ou au Maire si c’est un PC municipal (Bâtiment à usage d’habitation de niveau maximum R+3)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847182" y="6282890"/>
            <a:ext cx="75081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Retrait </a:t>
            </a:r>
            <a:r>
              <a:rPr lang="fr-FR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PC au GUPC</a:t>
            </a:r>
            <a:endParaRPr lang="fr-FR" sz="2400" dirty="0"/>
          </a:p>
        </p:txBody>
      </p:sp>
      <p:pic>
        <p:nvPicPr>
          <p:cNvPr id="45" name="Picture 2" descr="RÃ©sultat de recherche d'images pour &quot;fleche orange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9465" flipV="1">
            <a:off x="8846832" y="1163077"/>
            <a:ext cx="1493440" cy="8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Ã©sultat de recherche d'images pour &quot;fleche orange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9465" flipV="1">
            <a:off x="8846829" y="2166846"/>
            <a:ext cx="1493440" cy="8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Ã©sultat de recherche d'images pour &quot;fleche orange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9465" flipV="1">
            <a:off x="8846825" y="3188135"/>
            <a:ext cx="1493440" cy="8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Ã©sultat de recherche d'images pour &quot;fleche orange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9465" flipV="1">
            <a:off x="8846820" y="4378197"/>
            <a:ext cx="1493440" cy="8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Ã©sultat de recherche d'images pour &quot;fleche orange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9465" flipV="1">
            <a:off x="8846814" y="5687566"/>
            <a:ext cx="1493440" cy="8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SANCTIONS PREVUES POUR CONSTRUCTION SANS PERMIS DE CONSTRUIRE</a:t>
            </a:r>
          </a:p>
        </p:txBody>
      </p:sp>
      <p:sp>
        <p:nvSpPr>
          <p:cNvPr id="17" name="Rectangle 16"/>
          <p:cNvSpPr/>
          <p:nvPr>
            <p:custDataLst>
              <p:tags r:id="rId2"/>
            </p:custDataLst>
          </p:nvPr>
        </p:nvSpPr>
        <p:spPr>
          <a:xfrm>
            <a:off x="1046724" y="1736777"/>
            <a:ext cx="10719708" cy="3970318"/>
          </a:xfrm>
          <a:prstGeom prst="rect">
            <a:avLst/>
          </a:prstGeom>
          <a:solidFill>
            <a:srgbClr val="CFFBC9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</a:rPr>
              <a:t>Amende </a:t>
            </a:r>
            <a:r>
              <a:rPr lang="fr-FR" sz="2800" dirty="0">
                <a:latin typeface="Tw Cen MT" panose="020B0602020104020603" pitchFamily="34" charset="0"/>
              </a:rPr>
              <a:t>de 10.000 FCFA à </a:t>
            </a:r>
            <a:r>
              <a:rPr lang="fr-FR" sz="2800" dirty="0" smtClean="0">
                <a:latin typeface="Tw Cen MT" panose="020B0602020104020603" pitchFamily="34" charset="0"/>
              </a:rPr>
              <a:t>500.000 FCFA infligée aux architectes</a:t>
            </a:r>
            <a:r>
              <a:rPr lang="fr-FR" sz="2800" dirty="0">
                <a:latin typeface="Tw Cen MT" panose="020B0602020104020603" pitchFamily="34" charset="0"/>
              </a:rPr>
              <a:t>, </a:t>
            </a:r>
            <a:r>
              <a:rPr lang="fr-FR" sz="2800" dirty="0" smtClean="0">
                <a:latin typeface="Tw Cen MT" panose="020B0602020104020603" pitchFamily="34" charset="0"/>
              </a:rPr>
              <a:t>entrepreneurs </a:t>
            </a:r>
            <a:r>
              <a:rPr lang="fr-FR" sz="2800" dirty="0">
                <a:latin typeface="Tw Cen MT" panose="020B0602020104020603" pitchFamily="34" charset="0"/>
              </a:rPr>
              <a:t>bénéficiaires des travaux ou autres responsables qui ont effectué des travaux au mépris des règles du </a:t>
            </a:r>
            <a:r>
              <a:rPr lang="fr-FR" sz="2800" dirty="0" smtClean="0">
                <a:latin typeface="Tw Cen MT" panose="020B0602020104020603" pitchFamily="34" charset="0"/>
              </a:rPr>
              <a:t>PC;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fr-FR" sz="2800" dirty="0" smtClean="0">
              <a:latin typeface="Tw Cen MT" panose="020B0602020104020603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</a:rPr>
              <a:t>En </a:t>
            </a:r>
            <a:r>
              <a:rPr lang="fr-FR" sz="2800" dirty="0">
                <a:latin typeface="Tw Cen MT" panose="020B0602020104020603" pitchFamily="34" charset="0"/>
              </a:rPr>
              <a:t>cas de récidive, l’amende est portée au quintuple et une peine d’emprisonnement de 2 mois à 1 an peut être </a:t>
            </a:r>
            <a:r>
              <a:rPr lang="fr-FR" sz="2800" dirty="0" smtClean="0">
                <a:latin typeface="Tw Cen MT" panose="020B0602020104020603" pitchFamily="34" charset="0"/>
              </a:rPr>
              <a:t>prononcée;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fr-FR" sz="2800" dirty="0" smtClean="0">
              <a:latin typeface="Tw Cen MT" panose="020B0602020104020603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</a:rPr>
              <a:t>L’état </a:t>
            </a:r>
            <a:r>
              <a:rPr lang="fr-FR" sz="2800" dirty="0">
                <a:latin typeface="Tw Cen MT" panose="020B0602020104020603" pitchFamily="34" charset="0"/>
              </a:rPr>
              <a:t>peut ordonner la démolition des constructions édifiées en violation des règles du PC, en l’absence de toute saisine du </a:t>
            </a:r>
            <a:r>
              <a:rPr lang="fr-FR" sz="2800" dirty="0" smtClean="0">
                <a:latin typeface="Tw Cen MT" panose="020B0602020104020603" pitchFamily="34" charset="0"/>
              </a:rPr>
              <a:t>tribunal.</a:t>
            </a:r>
            <a:endParaRPr lang="fr-FR" sz="2800" dirty="0"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3"/>
            </p:custDataLst>
          </p:nvPr>
        </p:nvSpPr>
        <p:spPr>
          <a:xfrm>
            <a:off x="-1" y="710617"/>
            <a:ext cx="1208038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n°97-523 du 04 septembre 1997 modifiant et complétant la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 n°65-248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04 aout 1965 relative au permis de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construire:  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19</a:t>
            </a:fld>
            <a:endParaRPr lang="fr-FR"/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38636" y="5849160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nouvelles dispositions seront prises dans le Code de l’Urbanisme et du Foncier en cours de finalisation.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2881290" y="2426609"/>
            <a:ext cx="1871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ETAT DES LIEUX</a:t>
            </a:r>
            <a:endParaRPr lang="fr-FR" sz="2000" dirty="0">
              <a:solidFill>
                <a:schemeClr val="bg1"/>
              </a:solidFill>
              <a:latin typeface="Tw Cen MT" panose="020B06020201040206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728" y="3435495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PROJET DE DEMATERIALISATION DE LA DOCUMENTATION DU DOMAINE FONCIER URBAIN </a:t>
            </a:r>
            <a:endParaRPr lang="fr-FR" dirty="0">
              <a:solidFill>
                <a:schemeClr val="bg1"/>
              </a:solidFill>
              <a:latin typeface="Tw Cen MT" panose="020B06020201040206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2897343" y="4572008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PERSPECTIVES</a:t>
            </a:r>
            <a:r>
              <a:rPr lang="fr-FR" sz="2000" dirty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2908146" y="5643578"/>
            <a:ext cx="1675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fr-FR" sz="2000" dirty="0">
              <a:solidFill>
                <a:schemeClr val="bg1"/>
              </a:solidFill>
              <a:latin typeface="Tw Cen MT" panose="020B06020201040206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1452562" y="-20443"/>
            <a:ext cx="9144000" cy="85725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PLAN DE LA PRESENTATION</a:t>
            </a:r>
            <a:endParaRPr lang="fr-FR" sz="2800" b="1" dirty="0">
              <a:latin typeface="Tw Cen MT" panose="020B06020201040206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2979049" y="1155920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CONSTRUCTION</a:t>
            </a:r>
            <a:endParaRPr lang="fr-FR" sz="2400" dirty="0">
              <a:solidFill>
                <a:schemeClr val="bg1"/>
              </a:solidFill>
              <a:latin typeface="Tw Cen MT" panose="020B06020201040206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2952728" y="314781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LOGEMENT</a:t>
            </a:r>
            <a:endParaRPr lang="fr-FR" sz="2400" dirty="0">
              <a:solidFill>
                <a:schemeClr val="bg1"/>
              </a:solidFill>
              <a:latin typeface="Tw Cen MT" panose="020B06020201040206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2991448" y="4138670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GOUVERNANCE</a:t>
            </a:r>
            <a:endParaRPr lang="fr-FR" sz="2400" dirty="0">
              <a:solidFill>
                <a:schemeClr val="bg1"/>
              </a:solidFill>
              <a:latin typeface="Tw Cen MT" panose="020B06020201040206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C6173F1-C687-4ADC-9DAE-B4F7DABFE77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32760" y="5054135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  <a:ea typeface="Tahoma" pitchFamily="34" charset="0"/>
                <a:cs typeface="Tahoma" pitchFamily="34" charset="0"/>
              </a:rPr>
              <a:t>Perspectves</a:t>
            </a:r>
            <a:endParaRPr lang="fr-FR" sz="2400" dirty="0">
              <a:solidFill>
                <a:schemeClr val="bg1"/>
              </a:solidFill>
              <a:latin typeface="Tw Cen MT" panose="020B06020201040206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>
            <p:custDataLst>
              <p:tags r:id="rId10"/>
            </p:custDataLst>
          </p:nvPr>
        </p:nvSpPr>
        <p:spPr>
          <a:xfrm>
            <a:off x="644577" y="4949147"/>
            <a:ext cx="11182662" cy="190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255-1F35-4092-A0DD-73CF99BBE1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ZoneTexte 20">
            <a:extLst>
              <a:ext uri="{FF2B5EF4-FFF2-40B4-BE49-F238E27FC236}">
                <a16:creationId xmlns:a16="http://schemas.microsoft.com/office/drawing/2014/main" xmlns="" id="{5C6302E4-371F-49A1-853D-430AE407900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65" y="1502688"/>
            <a:ext cx="120064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  <a:defRPr/>
            </a:pPr>
            <a:r>
              <a:rPr lang="fr-FR" sz="2800" b="1" dirty="0" smtClean="0">
                <a:solidFill>
                  <a:srgbClr val="009242"/>
                </a:solidFill>
                <a:latin typeface="Trebuchet MS" pitchFamily="34" charset="0"/>
              </a:rPr>
              <a:t>PRINCIPALES MISSIONS</a:t>
            </a:r>
          </a:p>
          <a:p>
            <a:pPr marL="857250" indent="-857250" algn="just">
              <a:buAutoNum type="romanUcPeriod"/>
              <a:defRPr/>
            </a:pPr>
            <a:endParaRPr lang="fr-FR" sz="2800" b="1" dirty="0">
              <a:solidFill>
                <a:srgbClr val="009242"/>
              </a:solidFill>
              <a:latin typeface="Trebuchet MS" pitchFamily="34" charset="0"/>
            </a:endParaRPr>
          </a:p>
          <a:p>
            <a:pPr marL="857250" indent="-857250" algn="just">
              <a:buFontTx/>
              <a:buAutoNum type="romanUcPeriod"/>
              <a:defRPr/>
            </a:pPr>
            <a:r>
              <a:rPr lang="fr-FR" sz="2800" b="1" dirty="0">
                <a:solidFill>
                  <a:srgbClr val="009242"/>
                </a:solidFill>
                <a:latin typeface="Trebuchet MS" pitchFamily="34" charset="0"/>
              </a:rPr>
              <a:t>FONCIER </a:t>
            </a:r>
            <a:r>
              <a:rPr lang="fr-FR" sz="2800" b="1" dirty="0" smtClean="0">
                <a:solidFill>
                  <a:srgbClr val="009242"/>
                </a:solidFill>
                <a:latin typeface="Trebuchet MS" pitchFamily="34" charset="0"/>
              </a:rPr>
              <a:t>URBANISME</a:t>
            </a:r>
            <a:endParaRPr lang="fr-FR" sz="2800" b="1" dirty="0">
              <a:solidFill>
                <a:srgbClr val="009242"/>
              </a:solidFill>
              <a:latin typeface="Trebuchet MS" pitchFamily="34" charset="0"/>
            </a:endParaRPr>
          </a:p>
          <a:p>
            <a:pPr marL="857250" indent="-857250" algn="just">
              <a:buAutoNum type="romanUcPeriod"/>
              <a:defRPr/>
            </a:pPr>
            <a:endParaRPr lang="fr-FR" sz="2800" b="1" dirty="0">
              <a:solidFill>
                <a:srgbClr val="009242"/>
              </a:solidFill>
              <a:latin typeface="Trebuchet MS" pitchFamily="34" charset="0"/>
            </a:endParaRPr>
          </a:p>
          <a:p>
            <a:pPr marL="857250" indent="-857250" algn="just">
              <a:buAutoNum type="romanUcPeriod"/>
              <a:defRPr/>
            </a:pPr>
            <a:r>
              <a:rPr lang="fr-FR" sz="2800" b="1" dirty="0" smtClean="0">
                <a:solidFill>
                  <a:srgbClr val="009242"/>
                </a:solidFill>
                <a:latin typeface="Trebuchet MS" pitchFamily="34" charset="0"/>
              </a:rPr>
              <a:t>CONSTRUCTION</a:t>
            </a:r>
            <a:endParaRPr lang="fr-FR" sz="2800" b="1" dirty="0">
              <a:solidFill>
                <a:srgbClr val="009242"/>
              </a:solidFill>
              <a:latin typeface="Trebuchet MS" pitchFamily="34" charset="0"/>
            </a:endParaRPr>
          </a:p>
          <a:p>
            <a:pPr marL="857250" indent="-857250" algn="just">
              <a:buAutoNum type="romanUcPeriod"/>
              <a:defRPr/>
            </a:pPr>
            <a:endParaRPr lang="fr-FR" sz="2800" b="1" dirty="0">
              <a:solidFill>
                <a:srgbClr val="009242"/>
              </a:solidFill>
              <a:latin typeface="Trebuchet MS" pitchFamily="34" charset="0"/>
            </a:endParaRPr>
          </a:p>
          <a:p>
            <a:pPr marL="857250" indent="-857250" algn="just">
              <a:buFontTx/>
              <a:buAutoNum type="romanUcPeriod"/>
              <a:defRPr/>
            </a:pPr>
            <a:r>
              <a:rPr lang="en-US" sz="2800" b="1" dirty="0" smtClean="0">
                <a:solidFill>
                  <a:srgbClr val="009242"/>
                </a:solidFill>
                <a:latin typeface="Trebuchet MS" pitchFamily="34" charset="0"/>
              </a:rPr>
              <a:t>LOGEMENT</a:t>
            </a:r>
          </a:p>
          <a:p>
            <a:pPr marL="857250" indent="-857250" algn="just">
              <a:buFontTx/>
              <a:buAutoNum type="romanUcPeriod"/>
              <a:defRPr/>
            </a:pPr>
            <a:endParaRPr lang="en-US" sz="2800" b="1" dirty="0">
              <a:solidFill>
                <a:srgbClr val="009242"/>
              </a:solidFill>
              <a:latin typeface="Trebuchet MS" pitchFamily="34" charset="0"/>
            </a:endParaRPr>
          </a:p>
          <a:p>
            <a:pPr marL="857250" indent="-857250" algn="just">
              <a:buFontTx/>
              <a:buAutoNum type="romanUcPeriod"/>
              <a:defRPr/>
            </a:pPr>
            <a:r>
              <a:rPr lang="en-US" sz="2800" b="1" dirty="0" smtClean="0">
                <a:solidFill>
                  <a:srgbClr val="009242"/>
                </a:solidFill>
                <a:latin typeface="Trebuchet MS" pitchFamily="34" charset="0"/>
              </a:rPr>
              <a:t>GOUVERNANCE</a:t>
            </a:r>
            <a:endParaRPr lang="fr-FR" sz="2800" b="1" dirty="0" smtClean="0">
              <a:solidFill>
                <a:srgbClr val="009242"/>
              </a:solidFill>
              <a:latin typeface="Trebuchet MS" pitchFamily="34" charset="0"/>
            </a:endParaRPr>
          </a:p>
          <a:p>
            <a:pPr marL="857250" indent="-857250" algn="just">
              <a:buAutoNum type="romanUcPeriod"/>
              <a:defRPr/>
            </a:pPr>
            <a:endParaRPr lang="fr-FR" sz="2800" b="1" dirty="0">
              <a:solidFill>
                <a:srgbClr val="009242"/>
              </a:solidFill>
              <a:latin typeface="Trebuchet MS" pitchFamily="34" charset="0"/>
            </a:endParaRPr>
          </a:p>
          <a:p>
            <a:pPr marL="857250" indent="-857250" algn="just">
              <a:buAutoNum type="romanUcPeriod"/>
              <a:defRPr/>
            </a:pPr>
            <a:r>
              <a:rPr lang="fr-FR" sz="2800" b="1" dirty="0" smtClean="0">
                <a:solidFill>
                  <a:srgbClr val="009242"/>
                </a:solidFill>
                <a:latin typeface="Trebuchet MS" pitchFamily="34" charset="0"/>
              </a:rPr>
              <a:t>CONCLUSION</a:t>
            </a:r>
            <a:endParaRPr lang="fr-FR" sz="2800" b="1" dirty="0">
              <a:solidFill>
                <a:srgbClr val="00924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8439462" y="0"/>
            <a:ext cx="3752538" cy="6858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 </a:t>
            </a:r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LOGEMENT</a:t>
            </a:r>
            <a:endParaRPr lang="fr-FR" sz="36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 descr="LOGO MCLU"/>
          <p:cNvPicPr/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786" y="-44970"/>
            <a:ext cx="1693889" cy="151400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3"/>
          <a:stretch/>
        </p:blipFill>
        <p:spPr>
          <a:xfrm>
            <a:off x="1" y="0"/>
            <a:ext cx="8439460" cy="685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7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LOGEMENT (1/5)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-1" y="844475"/>
            <a:ext cx="11837293" cy="10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Poursuite du Programme Présidentiel de Logements Sociaux et Economiques </a:t>
            </a: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fr-FR" sz="2800" b="1" dirty="0" err="1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PSGouv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21</a:t>
            </a:fld>
            <a:endParaRPr lang="fr-FR"/>
          </a:p>
        </p:txBody>
      </p:sp>
      <p:pic>
        <p:nvPicPr>
          <p:cNvPr id="3074" name="Picture 2" descr="Lâimage contient peut-ÃªtreÂ : ciel, nuage, arbre et plein ai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1"/>
          <a:stretch/>
        </p:blipFill>
        <p:spPr bwMode="auto">
          <a:xfrm>
            <a:off x="0" y="1884134"/>
            <a:ext cx="5460643" cy="24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âimage contient peut-ÃªtreÂ : 10 personnes, personnes souriantes, personnes debout et plein a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" y="4380927"/>
            <a:ext cx="5377936" cy="24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79583" y="2157562"/>
            <a:ext cx="6512417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Mobilisation du financement nécessaire à la finalisation des VRD primaires (Cité ADO, Bingerville, </a:t>
            </a:r>
            <a:r>
              <a:rPr lang="fr-FR" sz="28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Songon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Modeste, etc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dispositif pérenne de financement du logement social;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ecrutement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promoteurs immobiliers disposant de capacités techniques et financières de production de masse de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logements.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LOGEMENT (2/5)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202945" y="664169"/>
            <a:ext cx="11634348" cy="9912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Poursuite du Programme Présidentiel de Logements Sociaux et Economiques </a:t>
            </a: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fr-FR" sz="2800" b="1" dirty="0" err="1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PSGouv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>
            <p:custDataLst>
              <p:tags r:id="rId3"/>
            </p:custDataLst>
          </p:nvPr>
        </p:nvSpPr>
        <p:spPr>
          <a:xfrm>
            <a:off x="968248" y="3312406"/>
            <a:ext cx="10719708" cy="954107"/>
          </a:xfrm>
          <a:prstGeom prst="rect">
            <a:avLst/>
          </a:prstGeom>
          <a:solidFill>
            <a:srgbClr val="CFFBC9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</a:rPr>
              <a:t>Elaboration de plans-types </a:t>
            </a:r>
            <a:r>
              <a:rPr lang="fr-FR" sz="2800" dirty="0">
                <a:latin typeface="Tw Cen MT" panose="020B0602020104020603" pitchFamily="34" charset="0"/>
              </a:rPr>
              <a:t>et </a:t>
            </a:r>
            <a:r>
              <a:rPr lang="fr-FR" sz="2800" dirty="0" smtClean="0">
                <a:latin typeface="Tw Cen MT" panose="020B0602020104020603" pitchFamily="34" charset="0"/>
              </a:rPr>
              <a:t>révision du </a:t>
            </a:r>
            <a:r>
              <a:rPr lang="fr-FR" sz="2800" dirty="0">
                <a:latin typeface="Tw Cen MT" panose="020B0602020104020603" pitchFamily="34" charset="0"/>
              </a:rPr>
              <a:t>cahier </a:t>
            </a:r>
            <a:r>
              <a:rPr lang="fr-FR" sz="2800" dirty="0" smtClean="0">
                <a:latin typeface="Tw Cen MT" panose="020B0602020104020603" pitchFamily="34" charset="0"/>
              </a:rPr>
              <a:t>des charges des </a:t>
            </a:r>
            <a:r>
              <a:rPr lang="fr-FR" sz="2800" dirty="0">
                <a:latin typeface="Tw Cen MT" panose="020B0602020104020603" pitchFamily="34" charset="0"/>
              </a:rPr>
              <a:t>logements sociaux et économiques ;</a:t>
            </a: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968248" y="4481957"/>
            <a:ext cx="1071970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</a:rPr>
              <a:t>Mise </a:t>
            </a:r>
            <a:r>
              <a:rPr lang="fr-FR" sz="2800" dirty="0">
                <a:latin typeface="Tw Cen MT" panose="020B0602020104020603" pitchFamily="34" charset="0"/>
              </a:rPr>
              <a:t>en œuvre de techniques innovantes de construction, </a:t>
            </a:r>
            <a:r>
              <a:rPr lang="fr-FR" sz="2800" dirty="0" smtClean="0">
                <a:latin typeface="Tw Cen MT" panose="020B0602020104020603" pitchFamily="34" charset="0"/>
              </a:rPr>
              <a:t>facilitation </a:t>
            </a:r>
            <a:r>
              <a:rPr lang="fr-FR" sz="2800" dirty="0">
                <a:latin typeface="Tw Cen MT" panose="020B0602020104020603" pitchFamily="34" charset="0"/>
              </a:rPr>
              <a:t>de l’accès au crédit, à la fois pour les </a:t>
            </a:r>
            <a:r>
              <a:rPr lang="fr-FR" sz="2800" dirty="0" smtClean="0">
                <a:latin typeface="Tw Cen MT" panose="020B0602020104020603" pitchFamily="34" charset="0"/>
              </a:rPr>
              <a:t>promoteurs </a:t>
            </a:r>
            <a:r>
              <a:rPr lang="fr-FR" sz="2800" dirty="0">
                <a:latin typeface="Tw Cen MT" panose="020B0602020104020603" pitchFamily="34" charset="0"/>
              </a:rPr>
              <a:t>et pour les acquéreurs, etc.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-39840" y="1812358"/>
            <a:ext cx="1172779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Baisse des prix des logements sociaux et économiques pour adresser les populations les plus démunies (Plafonds actuels: logement social : 12,5 millions FCFA / logements économiques: 23 millions FCFA);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22</a:t>
            </a:fld>
            <a:endParaRPr lang="fr-FR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0" y="5849160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d’une offre de logements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locatifs (SICOGI, Caisses de retraite, etc.).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-27709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LOGEMENT (3/5)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202945" y="533848"/>
            <a:ext cx="11634348" cy="10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Renforcement du cadre réglementaire du secteur de l’habitat / Loi sur le bail à usage d’habitation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23</a:t>
            </a:fld>
            <a:endParaRPr lang="fr-FR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309092" y="1970825"/>
            <a:ext cx="11882908" cy="4893647"/>
          </a:xfrm>
          <a:prstGeom prst="rect">
            <a:avLst/>
          </a:prstGeom>
          <a:solidFill>
            <a:srgbClr val="CFFBC9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Tw Cen MT" panose="020B0602020104020603" pitchFamily="34" charset="0"/>
              </a:rPr>
              <a:t>Limitation </a:t>
            </a:r>
            <a:r>
              <a:rPr lang="fr-FR" sz="2600" dirty="0">
                <a:latin typeface="Tw Cen MT" panose="020B0602020104020603" pitchFamily="34" charset="0"/>
              </a:rPr>
              <a:t>à deux (02) </a:t>
            </a:r>
            <a:r>
              <a:rPr lang="fr-FR" sz="2600" dirty="0" smtClean="0">
                <a:latin typeface="Tw Cen MT" panose="020B0602020104020603" pitchFamily="34" charset="0"/>
              </a:rPr>
              <a:t>mois, le paiement </a:t>
            </a:r>
            <a:r>
              <a:rPr lang="fr-FR" sz="2600" dirty="0">
                <a:latin typeface="Tw Cen MT" panose="020B0602020104020603" pitchFamily="34" charset="0"/>
              </a:rPr>
              <a:t>de loyers  </a:t>
            </a:r>
            <a:r>
              <a:rPr lang="fr-FR" sz="2600" dirty="0" smtClean="0">
                <a:latin typeface="Tw Cen MT" panose="020B0602020104020603" pitchFamily="34" charset="0"/>
              </a:rPr>
              <a:t>d’avance </a:t>
            </a:r>
            <a:r>
              <a:rPr lang="fr-FR" sz="2600" dirty="0">
                <a:latin typeface="Tw Cen MT" panose="020B0602020104020603" pitchFamily="34" charset="0"/>
              </a:rPr>
              <a:t>(cf. art 9) </a:t>
            </a:r>
            <a:r>
              <a:rPr lang="fr-FR" sz="2600" dirty="0" smtClean="0">
                <a:latin typeface="Tw Cen MT" panose="020B0602020104020603" pitchFamily="34" charset="0"/>
              </a:rPr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Tw Cen MT" panose="020B0602020104020603" pitchFamily="34" charset="0"/>
              </a:rPr>
              <a:t>Dépôt </a:t>
            </a:r>
            <a:r>
              <a:rPr lang="fr-FR" sz="2600" dirty="0">
                <a:latin typeface="Tw Cen MT" panose="020B0602020104020603" pitchFamily="34" charset="0"/>
              </a:rPr>
              <a:t>de garantie (caution) </a:t>
            </a:r>
            <a:r>
              <a:rPr lang="fr-FR" sz="2600" dirty="0" smtClean="0">
                <a:latin typeface="Tw Cen MT" panose="020B0602020104020603" pitchFamily="34" charset="0"/>
              </a:rPr>
              <a:t>facultatif, mais </a:t>
            </a:r>
            <a:r>
              <a:rPr lang="fr-FR" sz="2600" dirty="0">
                <a:latin typeface="Tw Cen MT" panose="020B0602020104020603" pitchFamily="34" charset="0"/>
              </a:rPr>
              <a:t>ne peut excéder deux (02) mois (cf. art 10) </a:t>
            </a:r>
            <a:r>
              <a:rPr lang="fr-FR" sz="2600" dirty="0" smtClean="0">
                <a:latin typeface="Tw Cen MT" panose="020B0602020104020603" pitchFamily="34" charset="0"/>
              </a:rPr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Tw Cen MT" panose="020B0602020104020603" pitchFamily="34" charset="0"/>
              </a:rPr>
              <a:t>Augmentation </a:t>
            </a:r>
            <a:r>
              <a:rPr lang="fr-FR" sz="2600" dirty="0">
                <a:latin typeface="Tw Cen MT" panose="020B0602020104020603" pitchFamily="34" charset="0"/>
              </a:rPr>
              <a:t>du loyer après la troisième année du contrat ou de la dernière augmentation (</a:t>
            </a:r>
            <a:r>
              <a:rPr lang="fr-FR" sz="2600" dirty="0" smtClean="0">
                <a:latin typeface="Tw Cen MT" panose="020B0602020104020603" pitchFamily="34" charset="0"/>
              </a:rPr>
              <a:t>cf. </a:t>
            </a:r>
            <a:r>
              <a:rPr lang="fr-FR" sz="2600" dirty="0">
                <a:latin typeface="Tw Cen MT" panose="020B0602020104020603" pitchFamily="34" charset="0"/>
              </a:rPr>
              <a:t>art 10</a:t>
            </a:r>
            <a:r>
              <a:rPr lang="fr-FR" sz="2600" dirty="0" smtClean="0">
                <a:latin typeface="Tw Cen MT" panose="020B0602020104020603" pitchFamily="34" charset="0"/>
              </a:rPr>
              <a:t>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Tw Cen MT" panose="020B0602020104020603" pitchFamily="34" charset="0"/>
              </a:rPr>
              <a:t>Montant </a:t>
            </a:r>
            <a:r>
              <a:rPr lang="fr-FR" sz="2600" dirty="0">
                <a:latin typeface="Tw Cen MT" panose="020B0602020104020603" pitchFamily="34" charset="0"/>
              </a:rPr>
              <a:t>du loyer fixé en tenant compte de la valeur </a:t>
            </a:r>
            <a:r>
              <a:rPr lang="fr-FR" sz="2600" dirty="0" smtClean="0">
                <a:latin typeface="Tw Cen MT" panose="020B0602020104020603" pitchFamily="34" charset="0"/>
              </a:rPr>
              <a:t>de </a:t>
            </a:r>
            <a:r>
              <a:rPr lang="fr-FR" sz="2600" dirty="0">
                <a:latin typeface="Tw Cen MT" panose="020B0602020104020603" pitchFamily="34" charset="0"/>
              </a:rPr>
              <a:t>marché de l’immeuble ou du local (cf. art 15</a:t>
            </a:r>
            <a:r>
              <a:rPr lang="fr-FR" sz="2600" dirty="0" smtClean="0">
                <a:latin typeface="Tw Cen MT" panose="020B0602020104020603" pitchFamily="34" charset="0"/>
              </a:rPr>
              <a:t>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Tw Cen MT" panose="020B0602020104020603" pitchFamily="34" charset="0"/>
              </a:rPr>
              <a:t>Obligation </a:t>
            </a:r>
            <a:r>
              <a:rPr lang="fr-FR" sz="2600" dirty="0">
                <a:latin typeface="Tw Cen MT" panose="020B0602020104020603" pitchFamily="34" charset="0"/>
              </a:rPr>
              <a:t>pour le bailleur d’occuper ou de faire occuper le local conformément aux motifs de la reprise dans un délai de 3 mois, auquel cas le locataire congédié peut saisir la juridiction compétente </a:t>
            </a:r>
            <a:r>
              <a:rPr lang="fr-FR" sz="2600" dirty="0" smtClean="0">
                <a:latin typeface="Tw Cen MT" panose="020B0602020104020603" pitchFamily="34" charset="0"/>
              </a:rPr>
              <a:t>(</a:t>
            </a:r>
            <a:r>
              <a:rPr lang="fr-FR" sz="2600" dirty="0">
                <a:latin typeface="Tw Cen MT" panose="020B0602020104020603" pitchFamily="34" charset="0"/>
              </a:rPr>
              <a:t>cf. art 35</a:t>
            </a:r>
            <a:r>
              <a:rPr lang="fr-FR" sz="2600" dirty="0" smtClean="0">
                <a:latin typeface="Tw Cen MT" panose="020B0602020104020603" pitchFamily="34" charset="0"/>
              </a:rPr>
              <a:t>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Tw Cen MT" panose="020B0602020104020603" pitchFamily="34" charset="0"/>
              </a:rPr>
              <a:t>Protection </a:t>
            </a:r>
            <a:r>
              <a:rPr lang="fr-FR" sz="2600" dirty="0">
                <a:latin typeface="Tw Cen MT" panose="020B0602020104020603" pitchFamily="34" charset="0"/>
              </a:rPr>
              <a:t>des ayants-droit du locataire décédé (le contrat de bail court jusqu’à son expiration) </a:t>
            </a:r>
            <a:r>
              <a:rPr lang="fr-FR" sz="2600" dirty="0" smtClean="0">
                <a:latin typeface="Tw Cen MT" panose="020B0602020104020603" pitchFamily="34" charset="0"/>
              </a:rPr>
              <a:t>(cf</a:t>
            </a:r>
            <a:r>
              <a:rPr lang="fr-FR" sz="2600" dirty="0">
                <a:latin typeface="Tw Cen MT" panose="020B0602020104020603" pitchFamily="34" charset="0"/>
              </a:rPr>
              <a:t>. art </a:t>
            </a:r>
            <a:r>
              <a:rPr lang="fr-FR" sz="2600" dirty="0" smtClean="0">
                <a:latin typeface="Tw Cen MT" panose="020B0602020104020603" pitchFamily="34" charset="0"/>
              </a:rPr>
              <a:t>44).</a:t>
            </a:r>
            <a:endParaRPr lang="fr-FR" sz="2600" dirty="0"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0" y="1485303"/>
            <a:ext cx="11727796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Avantages pour le locataire</a:t>
            </a:r>
            <a:endParaRPr lang="fr-FR" sz="2800" b="1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-27709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LOGEMENT (4/5)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202945" y="533848"/>
            <a:ext cx="11634348" cy="10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Renforcement du réglementaire du secteur de l’habitat / Loi sur le bail à usage d’habitation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24</a:t>
            </a:fld>
            <a:endParaRPr lang="fr-FR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309093" y="1938302"/>
            <a:ext cx="11882908" cy="4893647"/>
          </a:xfrm>
          <a:prstGeom prst="rect">
            <a:avLst/>
          </a:prstGeom>
          <a:solidFill>
            <a:srgbClr val="CFFBC9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Tw Cen MT" panose="020B0602020104020603" pitchFamily="34" charset="0"/>
              </a:rPr>
              <a:t>O</a:t>
            </a:r>
            <a:r>
              <a:rPr lang="fr-FR" sz="2400" dirty="0" smtClean="0">
                <a:latin typeface="Tw Cen MT" panose="020B0602020104020603" pitchFamily="34" charset="0"/>
              </a:rPr>
              <a:t>bligation </a:t>
            </a:r>
            <a:r>
              <a:rPr lang="fr-FR" sz="2400" dirty="0">
                <a:latin typeface="Tw Cen MT" panose="020B0602020104020603" pitchFamily="34" charset="0"/>
              </a:rPr>
              <a:t>de </a:t>
            </a:r>
            <a:r>
              <a:rPr lang="fr-FR" sz="2400" dirty="0" smtClean="0">
                <a:latin typeface="Tw Cen MT" panose="020B0602020104020603" pitchFamily="34" charset="0"/>
              </a:rPr>
              <a:t>signature </a:t>
            </a:r>
            <a:r>
              <a:rPr lang="fr-FR" sz="2400" dirty="0">
                <a:latin typeface="Tw Cen MT" panose="020B0602020104020603" pitchFamily="34" charset="0"/>
              </a:rPr>
              <a:t>d’un contrat de </a:t>
            </a:r>
            <a:r>
              <a:rPr lang="fr-FR" sz="2400" dirty="0" smtClean="0">
                <a:latin typeface="Tw Cen MT" panose="020B0602020104020603" pitchFamily="34" charset="0"/>
              </a:rPr>
              <a:t>bail, moyen </a:t>
            </a:r>
            <a:r>
              <a:rPr lang="fr-FR" sz="2400" dirty="0">
                <a:latin typeface="Tw Cen MT" panose="020B0602020104020603" pitchFamily="34" charset="0"/>
              </a:rPr>
              <a:t>juridique pour le bailleur de poursuivre tout locataire </a:t>
            </a:r>
            <a:r>
              <a:rPr lang="fr-FR" sz="2400" dirty="0" smtClean="0">
                <a:latin typeface="Tw Cen MT" panose="020B0602020104020603" pitchFamily="34" charset="0"/>
              </a:rPr>
              <a:t>indélicat 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Tw Cen MT" panose="020B0602020104020603" pitchFamily="34" charset="0"/>
              </a:rPr>
              <a:t>R</a:t>
            </a:r>
            <a:r>
              <a:rPr lang="fr-FR" sz="2400" dirty="0" smtClean="0">
                <a:latin typeface="Tw Cen MT" panose="020B0602020104020603" pitchFamily="34" charset="0"/>
              </a:rPr>
              <a:t>estitution </a:t>
            </a:r>
            <a:r>
              <a:rPr lang="fr-FR" sz="2400" dirty="0">
                <a:latin typeface="Tw Cen MT" panose="020B0602020104020603" pitchFamily="34" charset="0"/>
              </a:rPr>
              <a:t>du dépôt de garantie dans un délai de un (01) mois (cf. art 10</a:t>
            </a:r>
            <a:r>
              <a:rPr lang="fr-FR" sz="2400" dirty="0" smtClean="0">
                <a:latin typeface="Tw Cen MT" panose="020B0602020104020603" pitchFamily="34" charset="0"/>
              </a:rPr>
              <a:t>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w Cen MT" panose="020B0602020104020603" pitchFamily="34" charset="0"/>
              </a:rPr>
              <a:t>Possibilité </a:t>
            </a:r>
            <a:r>
              <a:rPr lang="fr-FR" sz="2400" dirty="0">
                <a:latin typeface="Tw Cen MT" panose="020B0602020104020603" pitchFamily="34" charset="0"/>
              </a:rPr>
              <a:t>de réaliser, en cours d’exécution du contrat, un état des lieux contradictoire et intermédiaire (pour éviter </a:t>
            </a:r>
            <a:r>
              <a:rPr lang="fr-FR" sz="2400" dirty="0" smtClean="0">
                <a:latin typeface="Tw Cen MT" panose="020B0602020104020603" pitchFamily="34" charset="0"/>
              </a:rPr>
              <a:t>une trop forte dégradation </a:t>
            </a:r>
            <a:r>
              <a:rPr lang="fr-FR" sz="2400" dirty="0">
                <a:latin typeface="Tw Cen MT" panose="020B0602020104020603" pitchFamily="34" charset="0"/>
              </a:rPr>
              <a:t>des locaux)  (cf. art 10) ;</a:t>
            </a:r>
            <a:endParaRPr lang="fr-FR" sz="2400" dirty="0" smtClean="0">
              <a:latin typeface="Tw Cen MT" panose="020B0602020104020603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w Cen MT" panose="020B0602020104020603" pitchFamily="34" charset="0"/>
              </a:rPr>
              <a:t>Dispose </a:t>
            </a:r>
            <a:r>
              <a:rPr lang="fr-FR" sz="2400" dirty="0">
                <a:latin typeface="Tw Cen MT" panose="020B0602020104020603" pitchFamily="34" charset="0"/>
              </a:rPr>
              <a:t>d’une action en responsabilité contre le locataire dont le dépôt de garantie est insuffisant (cf. art 10</a:t>
            </a:r>
            <a:r>
              <a:rPr lang="fr-FR" sz="2400" dirty="0" smtClean="0">
                <a:latin typeface="Tw Cen MT" panose="020B0602020104020603" pitchFamily="34" charset="0"/>
              </a:rPr>
              <a:t>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w Cen MT" panose="020B0602020104020603" pitchFamily="34" charset="0"/>
              </a:rPr>
              <a:t>Simplification </a:t>
            </a:r>
            <a:r>
              <a:rPr lang="fr-FR" sz="2400" dirty="0">
                <a:latin typeface="Tw Cen MT" panose="020B0602020104020603" pitchFamily="34" charset="0"/>
              </a:rPr>
              <a:t>de la procédure de reprise d’un local par le bailleur </a:t>
            </a:r>
            <a:r>
              <a:rPr lang="fr-FR" sz="2400" dirty="0" smtClean="0">
                <a:latin typeface="Tw Cen MT" panose="020B0602020104020603" pitchFamily="34" charset="0"/>
              </a:rPr>
              <a:t>(congé </a:t>
            </a:r>
            <a:r>
              <a:rPr lang="fr-FR" sz="2400" dirty="0">
                <a:latin typeface="Tw Cen MT" panose="020B0602020104020603" pitchFamily="34" charset="0"/>
              </a:rPr>
              <a:t>d’au moins 3 mois avant la date de </a:t>
            </a:r>
            <a:r>
              <a:rPr lang="fr-FR" sz="2400" dirty="0" smtClean="0">
                <a:latin typeface="Tw Cen MT" panose="020B0602020104020603" pitchFamily="34" charset="0"/>
              </a:rPr>
              <a:t>reprise) (cf</a:t>
            </a:r>
            <a:r>
              <a:rPr lang="fr-FR" sz="2400" dirty="0">
                <a:latin typeface="Tw Cen MT" panose="020B0602020104020603" pitchFamily="34" charset="0"/>
              </a:rPr>
              <a:t>. art </a:t>
            </a:r>
            <a:r>
              <a:rPr lang="fr-FR" sz="2400" dirty="0" smtClean="0">
                <a:latin typeface="Tw Cen MT" panose="020B0602020104020603" pitchFamily="34" charset="0"/>
              </a:rPr>
              <a:t>34);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w Cen MT" panose="020B0602020104020603" pitchFamily="34" charset="0"/>
              </a:rPr>
              <a:t>Le </a:t>
            </a:r>
            <a:r>
              <a:rPr lang="fr-FR" sz="2400" dirty="0">
                <a:latin typeface="Tw Cen MT" panose="020B0602020104020603" pitchFamily="34" charset="0"/>
              </a:rPr>
              <a:t>bailleur peut saisir le juge des référés pour obtenir l’expulsion du locataire (le référé étant une procédure </a:t>
            </a:r>
            <a:r>
              <a:rPr lang="fr-FR" sz="2400" dirty="0" smtClean="0">
                <a:latin typeface="Tw Cen MT" panose="020B0602020104020603" pitchFamily="34" charset="0"/>
              </a:rPr>
              <a:t>d’urgence</a:t>
            </a:r>
            <a:r>
              <a:rPr lang="fr-FR" sz="2400" dirty="0">
                <a:latin typeface="Tw Cen MT" panose="020B0602020104020603" pitchFamily="34" charset="0"/>
              </a:rPr>
              <a:t>) </a:t>
            </a:r>
            <a:r>
              <a:rPr lang="fr-FR" sz="2400" dirty="0" smtClean="0">
                <a:latin typeface="Tw Cen MT" panose="020B0602020104020603" pitchFamily="34" charset="0"/>
              </a:rPr>
              <a:t>(cf</a:t>
            </a:r>
            <a:r>
              <a:rPr lang="fr-FR" sz="2400" dirty="0">
                <a:latin typeface="Tw Cen MT" panose="020B0602020104020603" pitchFamily="34" charset="0"/>
              </a:rPr>
              <a:t>. art </a:t>
            </a:r>
            <a:r>
              <a:rPr lang="fr-FR" sz="2400" dirty="0" smtClean="0">
                <a:latin typeface="Tw Cen MT" panose="020B0602020104020603" pitchFamily="34" charset="0"/>
              </a:rPr>
              <a:t>40);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w Cen MT" panose="020B0602020104020603" pitchFamily="34" charset="0"/>
              </a:rPr>
              <a:t>En </a:t>
            </a:r>
            <a:r>
              <a:rPr lang="fr-FR" sz="2400" dirty="0">
                <a:latin typeface="Tw Cen MT" panose="020B0602020104020603" pitchFamily="34" charset="0"/>
              </a:rPr>
              <a:t>cas d’abandon du local par le locataire, le bailleur peut obtenir la résiliation du contrat de bail et la condamnation du locataire auprès des instances judiciaires (cf. art 45</a:t>
            </a:r>
            <a:r>
              <a:rPr lang="fr-FR" sz="2400" dirty="0" smtClean="0">
                <a:latin typeface="Tw Cen MT" panose="020B0602020104020603" pitchFamily="34" charset="0"/>
              </a:rPr>
              <a:t>).</a:t>
            </a:r>
            <a:endParaRPr lang="fr-FR" sz="2400" dirty="0"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0" y="1485303"/>
            <a:ext cx="11727796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Avantages pour le bailleur</a:t>
            </a:r>
            <a:endParaRPr lang="fr-FR" sz="2800" b="1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-27709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LOGEMENT (5/5)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202945" y="638411"/>
            <a:ext cx="11634348" cy="5302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de la politique en matière de Copropriété</a:t>
            </a:r>
            <a:endParaRPr lang="fr-FR" sz="28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>
            <p:custDataLst>
              <p:tags r:id="rId3"/>
            </p:custDataLst>
          </p:nvPr>
        </p:nvSpPr>
        <p:spPr>
          <a:xfrm>
            <a:off x="232102" y="1415844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Vulgarisation des règles en matière de Copropriété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968247" y="2087685"/>
            <a:ext cx="107197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</a:rPr>
              <a:t>Campagnes de sensibilisation (médias, proximité) sur la réglementation en vigueur.</a:t>
            </a:r>
            <a:endParaRPr lang="fr-FR" sz="2800" dirty="0">
              <a:latin typeface="Tw Cen MT" panose="020B0602020104020603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713631" y="6240443"/>
            <a:ext cx="2743200" cy="365125"/>
          </a:xfrm>
        </p:spPr>
        <p:txBody>
          <a:bodyPr/>
          <a:lstStyle/>
          <a:p>
            <a:fld id="{9DD129EF-F42F-41D6-B475-4BFAA7D9D106}" type="slidenum">
              <a:rPr lang="fr-FR" smtClean="0"/>
              <a:t>25</a:t>
            </a:fld>
            <a:endParaRPr lang="fr-FR"/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109497" y="3521179"/>
            <a:ext cx="11727796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Encadrement des syndicats et syndics dans la gestion de la copropriété </a:t>
            </a: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845642" y="4193020"/>
            <a:ext cx="107197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</a:rPr>
              <a:t>Formation et encadrement des syndicats et syndics de la copropriété;</a:t>
            </a:r>
            <a:endParaRPr lang="fr-FR" sz="2800" dirty="0"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845642" y="4990536"/>
            <a:ext cx="107197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w Cen MT" panose="020B0602020104020603" pitchFamily="34" charset="0"/>
              </a:rPr>
              <a:t>Institution d’un prix d’excellence récompensant les meilleurs syndicats de copropriété.</a:t>
            </a:r>
            <a:endParaRPr lang="fr-FR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8439462" y="0"/>
            <a:ext cx="3752538" cy="6858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 </a:t>
            </a:r>
            <a:r>
              <a:rPr lang="fr-FR" sz="3600" b="1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GOUVERNANCE</a:t>
            </a:r>
            <a:endParaRPr lang="fr-FR" sz="36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 descr="LOGO MCLU"/>
          <p:cNvPicPr/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786" y="-89940"/>
            <a:ext cx="1693889" cy="151400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1026" name="Picture 2" descr="Lâimage contient peut-ÃªtreÂ : 27 personnes, personnes souriantes, personnes debout et costu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83"/>
            <a:ext cx="8439461" cy="62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GOUVERNANCE (1/2)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2"/>
            </p:custDataLst>
          </p:nvPr>
        </p:nvSpPr>
        <p:spPr>
          <a:xfrm>
            <a:off x="6123708" y="914073"/>
            <a:ext cx="606829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</a:rPr>
              <a:t>Renforcement des relations avec les différentes organisations professionnelles du </a:t>
            </a:r>
            <a:r>
              <a:rPr lang="fr-FR" sz="2800" dirty="0" smtClean="0">
                <a:latin typeface="Tw Cen MT" panose="020B0602020104020603" pitchFamily="34" charset="0"/>
              </a:rPr>
              <a:t>secteur (</a:t>
            </a:r>
            <a:r>
              <a:rPr lang="fr-FR" sz="2800" dirty="0">
                <a:latin typeface="Tw Cen MT" panose="020B0602020104020603" pitchFamily="34" charset="0"/>
              </a:rPr>
              <a:t>Aménageurs Fonciers, Promoteurs et Constructeurs Agréés, Ingénieurs Conseils, Architectes, Géomètres Experts, </a:t>
            </a:r>
            <a:r>
              <a:rPr lang="fr-FR" sz="2800" dirty="0" smtClean="0">
                <a:latin typeface="Tw Cen MT" panose="020B0602020104020603" pitchFamily="34" charset="0"/>
              </a:rPr>
              <a:t>Urbanistes</a:t>
            </a:r>
            <a:r>
              <a:rPr lang="fr-FR" sz="2800" dirty="0">
                <a:latin typeface="Tw Cen MT" panose="020B0602020104020603" pitchFamily="34" charset="0"/>
              </a:rPr>
              <a:t>, </a:t>
            </a:r>
            <a:r>
              <a:rPr lang="fr-FR" sz="2800" dirty="0" smtClean="0">
                <a:latin typeface="Tw Cen MT" panose="020B0602020104020603" pitchFamily="34" charset="0"/>
              </a:rPr>
              <a:t>Notaires, etc.);</a:t>
            </a:r>
            <a:endParaRPr lang="fr-FR" sz="2800" dirty="0">
              <a:latin typeface="Tw Cen MT" panose="020B0602020104020603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27</a:t>
            </a:fld>
            <a:endParaRPr lang="fr-FR"/>
          </a:p>
        </p:txBody>
      </p:sp>
      <p:pic>
        <p:nvPicPr>
          <p:cNvPr id="4098" name="Picture 2" descr="Lâimage contient peut-ÃªtreÂ : 2 personnes, personnes souriantes, personnes assises, table et intÃ©rie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473"/>
            <a:ext cx="5832763" cy="33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âimage contient peut-ÃªtreÂ : 9 personnes, personnes souriantes, personnes debo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073"/>
            <a:ext cx="5832762" cy="31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6123708" y="4655029"/>
            <a:ext cx="606829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</a:rPr>
              <a:t>Recrutement de personnels techniques qualifiés (Urbanistes, Ingénieurs TP, Architectes, Géomètres, etc.)</a:t>
            </a:r>
            <a:endParaRPr lang="fr-FR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GOUVERNANCE (2/2)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5888181" y="1078401"/>
            <a:ext cx="5838943" cy="1815882"/>
          </a:xfrm>
          <a:prstGeom prst="rect">
            <a:avLst/>
          </a:prstGeom>
          <a:solidFill>
            <a:srgbClr val="CFFBC9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</a:rPr>
              <a:t>Renforcement </a:t>
            </a:r>
            <a:r>
              <a:rPr lang="fr-FR" sz="2800" dirty="0">
                <a:latin typeface="Tw Cen MT" panose="020B0602020104020603" pitchFamily="34" charset="0"/>
              </a:rPr>
              <a:t>de l’éthique et de la déontologie des agents du Ministère de la Construction, du Logement et de l’Urbanisme (MCLU</a:t>
            </a:r>
            <a:r>
              <a:rPr lang="fr-FR" sz="2800" dirty="0" smtClean="0">
                <a:latin typeface="Tw Cen MT" panose="020B0602020104020603" pitchFamily="34" charset="0"/>
              </a:rPr>
              <a:t>);</a:t>
            </a:r>
            <a:endParaRPr lang="fr-FR" sz="28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5888181" y="3252572"/>
            <a:ext cx="583894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</a:rPr>
              <a:t>Simplification et digitalisation des procédures du </a:t>
            </a:r>
            <a:r>
              <a:rPr lang="fr-FR" sz="2800" dirty="0" smtClean="0">
                <a:latin typeface="Tw Cen MT" panose="020B0602020104020603" pitchFamily="34" charset="0"/>
              </a:rPr>
              <a:t>MCLU;</a:t>
            </a:r>
            <a:endParaRPr lang="fr-FR" sz="2800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5888181" y="4564968"/>
            <a:ext cx="571425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</a:rPr>
              <a:t>Mise en </a:t>
            </a:r>
            <a:r>
              <a:rPr lang="fr-FR" sz="2800" dirty="0" smtClean="0">
                <a:latin typeface="Tw Cen MT" panose="020B0602020104020603" pitchFamily="34" charset="0"/>
              </a:rPr>
              <a:t>œuvre d’un </a:t>
            </a:r>
            <a:r>
              <a:rPr lang="fr-FR" sz="2800" dirty="0">
                <a:latin typeface="Tw Cen MT" panose="020B0602020104020603" pitchFamily="34" charset="0"/>
              </a:rPr>
              <a:t>plan de </a:t>
            </a:r>
            <a:r>
              <a:rPr lang="fr-FR" sz="2800" dirty="0" smtClean="0">
                <a:latin typeface="Tw Cen MT" panose="020B0602020104020603" pitchFamily="34" charset="0"/>
              </a:rPr>
              <a:t>communication « grand public »  </a:t>
            </a:r>
            <a:r>
              <a:rPr lang="fr-FR" sz="2800" dirty="0">
                <a:latin typeface="Tw Cen MT" panose="020B0602020104020603" pitchFamily="34" charset="0"/>
              </a:rPr>
              <a:t>sur les </a:t>
            </a:r>
            <a:r>
              <a:rPr lang="fr-FR" sz="2800" dirty="0" smtClean="0">
                <a:latin typeface="Tw Cen MT" panose="020B0602020104020603" pitchFamily="34" charset="0"/>
              </a:rPr>
              <a:t>principales procédures du MCLU (ACD, Permis de Construire, Bail à usage d’habitation, etc.) .</a:t>
            </a:r>
            <a:endParaRPr lang="fr-FR" sz="2800" dirty="0">
              <a:latin typeface="Tw Cen MT" panose="020B0602020104020603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b="1" smtClean="0"/>
              <a:t>28</a:t>
            </a:fld>
            <a:endParaRPr lang="fr-FR" b="1" dirty="0"/>
          </a:p>
        </p:txBody>
      </p:sp>
      <p:pic>
        <p:nvPicPr>
          <p:cNvPr id="12" name="Google Shape;231;p4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8401"/>
            <a:ext cx="5749635" cy="487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7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8439462" y="0"/>
            <a:ext cx="3752538" cy="6858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 6</a:t>
            </a:r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fr-FR" sz="36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 descr="LOGO MCLU"/>
          <p:cNvPicPr/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786" y="0"/>
            <a:ext cx="1693889" cy="151400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29</a:t>
            </a:fld>
            <a:endParaRPr lang="fr-FR"/>
          </a:p>
        </p:txBody>
      </p:sp>
      <p:pic>
        <p:nvPicPr>
          <p:cNvPr id="10" name="Image 9" descr="https://scontent.fabj3-1.fna.fbcdn.net/v/t1.0-9/50456919_526957194459682_8482671657842900992_o.jpg?_nc_cat=110&amp;_nc_ht=scontent.fabj3-1.fna&amp;oh=7ba9c19df5690c9193a5cdc6c1c5fbea&amp;oe=5CF5404B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941"/>
            <a:ext cx="8439461" cy="4134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8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8439462" y="0"/>
            <a:ext cx="3752538" cy="6858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 1 : </a:t>
            </a:r>
          </a:p>
          <a:p>
            <a:pPr algn="ctr"/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MISSIONS</a:t>
            </a:r>
            <a:endParaRPr lang="fr-FR" sz="36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 descr="LOGO MCLU"/>
          <p:cNvPicPr/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786" y="0"/>
            <a:ext cx="1693889" cy="151400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3</a:t>
            </a:fld>
            <a:endParaRPr lang="fr-FR"/>
          </a:p>
        </p:txBody>
      </p:sp>
      <p:pic>
        <p:nvPicPr>
          <p:cNvPr id="10" name="Image 9" descr="https://scontent.fabj3-1.fna.fbcdn.net/v/t1.0-9/50456919_526957194459682_8482671657842900992_o.jpg?_nc_cat=110&amp;_nc_ht=scontent.fabj3-1.fna&amp;oh=7ba9c19df5690c9193a5cdc6c1c5fbea&amp;oe=5CF5404B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941"/>
            <a:ext cx="8439461" cy="4134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-12879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 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2"/>
            </p:custDataLst>
          </p:nvPr>
        </p:nvSpPr>
        <p:spPr>
          <a:xfrm>
            <a:off x="90152" y="1256467"/>
            <a:ext cx="12011696" cy="5601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800" dirty="0">
                <a:latin typeface="Tw Cen MT" panose="020B0602020104020603" pitchFamily="34" charset="0"/>
              </a:rPr>
              <a:t>l</a:t>
            </a:r>
            <a:r>
              <a:rPr lang="fr-FR" sz="2800" dirty="0" smtClean="0">
                <a:latin typeface="Tw Cen MT" panose="020B0602020104020603" pitchFamily="34" charset="0"/>
              </a:rPr>
              <a:t>a mise en place de procédures et la réalisation d’actions concourant à un développement plus harmonieux de nos villes;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800" dirty="0" smtClean="0">
              <a:latin typeface="Tw Cen MT" panose="020B06020201040206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</a:rPr>
              <a:t>le renforcement de la valeur juridique des actes délivrés (Permis de Construire et Arrêté de Concession Définitive en particulier) et la vulgarisation des procédures correspondantes;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800" dirty="0" smtClean="0">
              <a:latin typeface="Tw Cen MT" panose="020B06020201040206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</a:rPr>
              <a:t>la facilitation des démarches effectuées par les usagers de nos services;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800" dirty="0" smtClean="0">
              <a:latin typeface="Tw Cen MT" panose="020B06020201040206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</a:rPr>
              <a:t>la constitution de réserves foncières sécurisées pour les projets de l’Etat;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800" dirty="0" smtClean="0">
              <a:latin typeface="Tw Cen MT" panose="020B06020201040206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</a:rPr>
              <a:t>la relance effective du Programme Présidentiel des Logements Sociaux et Economiques;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800" dirty="0" smtClean="0">
              <a:latin typeface="Tw Cen MT" panose="020B06020201040206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</a:rPr>
              <a:t>la mise en place de mécanismes efficaces et pérennes de soutien au logement social.</a:t>
            </a:r>
            <a:endParaRPr lang="fr-FR" sz="2800" dirty="0">
              <a:latin typeface="Tw Cen MT" panose="020B0602020104020603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30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-55809" y="636623"/>
            <a:ext cx="1215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latin typeface="Tw Cen MT" panose="020B0602020104020603" pitchFamily="34" charset="0"/>
              </a:rPr>
              <a:t>Les priorités du MCLU en 2019 et 2020 seront:</a:t>
            </a:r>
            <a:endParaRPr lang="fr-FR" sz="28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690504" y="1252869"/>
            <a:ext cx="10800000" cy="90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DE VOTRE ATTENTION</a:t>
            </a:r>
            <a:endParaRPr lang="fr-FR" sz="3600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e 3"/>
          <p:cNvGrpSpPr/>
          <p:nvPr>
            <p:custDataLst>
              <p:tags r:id="rId2"/>
            </p:custDataLst>
          </p:nvPr>
        </p:nvGrpSpPr>
        <p:grpSpPr>
          <a:xfrm>
            <a:off x="150504" y="3211581"/>
            <a:ext cx="11880000" cy="2160000"/>
            <a:chOff x="0" y="3429608"/>
            <a:chExt cx="12192000" cy="2160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8588475D-26CA-4CAC-AB0D-EED823B41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1140" y="3429608"/>
              <a:ext cx="9900860" cy="21600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D5D45E8-98D9-466B-AF57-51ED4B783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429608"/>
              <a:ext cx="2893782" cy="2160000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>
            <p:custDataLst>
              <p:tags r:id="rId3"/>
            </p:custDataLst>
          </p:nvPr>
        </p:nvGrpSpPr>
        <p:grpSpPr>
          <a:xfrm>
            <a:off x="-29496" y="6430293"/>
            <a:ext cx="12240000" cy="473232"/>
            <a:chOff x="-29496" y="6430293"/>
            <a:chExt cx="12240000" cy="473232"/>
          </a:xfrm>
        </p:grpSpPr>
        <p:sp>
          <p:nvSpPr>
            <p:cNvPr id="8" name="Rectangle 7"/>
            <p:cNvSpPr/>
            <p:nvPr/>
          </p:nvSpPr>
          <p:spPr>
            <a:xfrm>
              <a:off x="-29496" y="6430293"/>
              <a:ext cx="12240000" cy="432000"/>
            </a:xfrm>
            <a:prstGeom prst="rect">
              <a:avLst/>
            </a:prstGeom>
            <a:solidFill>
              <a:srgbClr val="FE8B1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98437" y="6472638"/>
              <a:ext cx="9161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w Cen MT" panose="020B0602020104020603" pitchFamily="34" charset="0"/>
                </a:rPr>
                <a:t>Auditorium de la PM–  08 Mars2019</a:t>
              </a:r>
              <a:endParaRPr lang="fr-FR" sz="2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 Cen MT" panose="020B0602020104020603" pitchFamily="34" charset="0"/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3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MISSIONS (1/3)</a:t>
            </a:r>
            <a:endParaRPr lang="fr-FR" sz="2800" b="1" dirty="0">
              <a:solidFill>
                <a:prstClr val="white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64204" y="1456252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Elaboration, mise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œuvre et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contrôle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l’application des politiques, de la législation et de la réglementation en matière de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construction;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177901" y="768678"/>
            <a:ext cx="11847844" cy="5302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prstClr val="white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endParaRPr lang="fr-FR" sz="2800" b="1" dirty="0">
              <a:solidFill>
                <a:prstClr val="white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464203" y="2523742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aitrise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d’ouvrage déléguée en matière de construction pour le compte de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l’État; 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>
            <p:custDataLst>
              <p:tags r:id="rId5"/>
            </p:custDataLst>
          </p:nvPr>
        </p:nvSpPr>
        <p:spPr>
          <a:xfrm>
            <a:off x="464204" y="3597724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nstruction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délivrance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permis de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construire; 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>
            <p:custDataLst>
              <p:tags r:id="rId6"/>
            </p:custDataLst>
          </p:nvPr>
        </p:nvSpPr>
        <p:spPr>
          <a:xfrm>
            <a:off x="464203" y="4283074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ncadrement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professions intervenant dans le domaine de la construction et de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l’architecture.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b="1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MISSIONS (2/3)</a:t>
            </a:r>
            <a:endParaRPr lang="fr-FR" sz="2800" b="1" dirty="0">
              <a:solidFill>
                <a:prstClr val="white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64204" y="1533526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laboration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mise en œuvre des politiques, de la législation et de la réglementation en matière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d’urbanisme, domaniale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foncière urbaine 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177901" y="768678"/>
            <a:ext cx="11847844" cy="5302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prstClr val="white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Urbanisme</a:t>
            </a:r>
            <a:endParaRPr lang="fr-FR" sz="2800" b="1" dirty="0">
              <a:solidFill>
                <a:prstClr val="white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464203" y="2523742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laboration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approbation et promotion des outils de planification urbaine, notamment des schémas directeurs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d’urbanisme;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Rectangle 26"/>
          <p:cNvSpPr/>
          <p:nvPr>
            <p:custDataLst>
              <p:tags r:id="rId5"/>
            </p:custDataLst>
          </p:nvPr>
        </p:nvSpPr>
        <p:spPr>
          <a:xfrm>
            <a:off x="464204" y="3546205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estion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domaine et du foncier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urbain;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Rectangle 29"/>
          <p:cNvSpPr/>
          <p:nvPr>
            <p:custDataLst>
              <p:tags r:id="rId6"/>
            </p:custDataLst>
          </p:nvPr>
        </p:nvSpPr>
        <p:spPr>
          <a:xfrm>
            <a:off x="464204" y="4264131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éfinition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œuvre de la politique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d’adressage des rues et de l’habitation;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b="1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464203" y="5310241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ncadrement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professions intervenant dans le domaine de l’urbanisme et du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foncier.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MISSIONS (3/3)</a:t>
            </a:r>
            <a:endParaRPr lang="fr-FR" sz="2800" b="1" dirty="0">
              <a:solidFill>
                <a:prstClr val="white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64204" y="1533526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laboration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œuvre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contrôle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l’application des politiques et des législations en matière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d’habitat;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177901" y="768678"/>
            <a:ext cx="11847844" cy="5533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prstClr val="white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Logement</a:t>
            </a:r>
            <a:endParaRPr lang="fr-FR" sz="2800" b="1" dirty="0">
              <a:solidFill>
                <a:prstClr val="white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464203" y="2768443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stratégie de l’État en matière de logement et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d’habitat;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27" name="Rectangle 26"/>
          <p:cNvSpPr/>
          <p:nvPr>
            <p:custDataLst>
              <p:tags r:id="rId5"/>
            </p:custDataLst>
          </p:nvPr>
        </p:nvSpPr>
        <p:spPr>
          <a:xfrm>
            <a:off x="464204" y="3546205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romotion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l’aménagement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foncier;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Rectangle 29"/>
          <p:cNvSpPr/>
          <p:nvPr>
            <p:custDataLst>
              <p:tags r:id="rId6"/>
            </p:custDataLst>
          </p:nvPr>
        </p:nvSpPr>
        <p:spPr>
          <a:xfrm>
            <a:off x="464204" y="4264131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romotion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l’accession à la propriété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immobilière;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b="1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464204" y="5064018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ncadrement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professions intervenant dans le domaine de 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l’habitat.</a:t>
            </a:r>
            <a:endParaRPr lang="fr-FR" sz="2800" dirty="0">
              <a:solidFill>
                <a:prstClr val="black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</a:t>
            </a:r>
            <a:endParaRPr lang="fr-FR" sz="2800" b="1" dirty="0">
              <a:solidFill>
                <a:prstClr val="white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2"/>
            </p:custDataLst>
          </p:nvPr>
        </p:nvCxnSpPr>
        <p:spPr>
          <a:xfrm flipH="1">
            <a:off x="202944" y="1260773"/>
            <a:ext cx="2" cy="75434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64204" y="1147156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Réduire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plus possible les tracasseries dont sont l’objet les usagers de nos services ;</a:t>
            </a:r>
          </a:p>
        </p:txBody>
      </p: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464203" y="2961625"/>
            <a:ext cx="11727796" cy="1452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Redonner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l’ACD toute sa force et son intégrité juridique pour en faire un élément de sécurisation des transactions en matière foncière et de dynamisation de l’économie du secteur de la construction ;</a:t>
            </a: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>
          <a:xfrm>
            <a:off x="464203" y="5352021"/>
            <a:ext cx="11727796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2800" dirty="0" smtClean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elancer </a:t>
            </a:r>
            <a:r>
              <a:rPr lang="fr-FR" sz="28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Présidentiel de Logements Sociaux.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b="1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b="1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 flipH="1">
            <a:off x="202944" y="3006700"/>
            <a:ext cx="2" cy="140724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>
            <p:custDataLst>
              <p:tags r:id="rId7"/>
            </p:custDataLst>
          </p:nvPr>
        </p:nvCxnSpPr>
        <p:spPr>
          <a:xfrm flipH="1">
            <a:off x="202944" y="5452919"/>
            <a:ext cx="2" cy="32847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8439462" y="0"/>
            <a:ext cx="3752538" cy="6858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 </a:t>
            </a:r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fr-FR" sz="36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fr-FR" sz="36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FONCIER URBANISME</a:t>
            </a:r>
            <a:endParaRPr lang="fr-FR" sz="36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 descr="LOGO MCLU"/>
          <p:cNvPicPr/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786" y="-51516"/>
            <a:ext cx="1693889" cy="151400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8" name="Espace réservé du contenu 3" descr="Séminaire Gouvernemental 2017 20.jpg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" t="27720" r="528" b="62"/>
          <a:stretch/>
        </p:blipFill>
        <p:spPr>
          <a:xfrm>
            <a:off x="-104931" y="0"/>
            <a:ext cx="8544392" cy="687299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29EF-F42F-41D6-B475-4BFAA7D9D10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FONCIER URBANISME (1/3)</a:t>
            </a:r>
            <a:endParaRPr lang="fr-FR" sz="28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172078" y="752544"/>
            <a:ext cx="12019922" cy="98155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700" b="1" dirty="0" smtClean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Renforcement du cadre réglementaire, élaboration des outils de planification urbaine et respect des règles et normes d’urbanisme</a:t>
            </a:r>
            <a:endParaRPr lang="fr-FR" sz="2700" b="1" dirty="0">
              <a:solidFill>
                <a:schemeClr val="bg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28786" y="6395859"/>
            <a:ext cx="2743200" cy="365125"/>
          </a:xfrm>
        </p:spPr>
        <p:txBody>
          <a:bodyPr/>
          <a:lstStyle/>
          <a:p>
            <a:fld id="{9DD129EF-F42F-41D6-B475-4BFAA7D9D106}" type="slidenum">
              <a:rPr lang="fr-FR" b="1" smtClean="0"/>
              <a:t>9</a:t>
            </a:fld>
            <a:endParaRPr lang="fr-FR" b="1" dirty="0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464203" y="1900036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Elaboration des Plans d’Urbanismes de détails (</a:t>
            </a:r>
            <a:r>
              <a:rPr lang="fr-FR" sz="2800" dirty="0" err="1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PUd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des unités urbaines du Schéma Directeur d’Urbanisme du Grand Abidjan (SDUGA);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464203" y="3082844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Elaboration des PUD de 75 chefs-lieux de départements;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464204" y="6119181"/>
            <a:ext cx="11727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Finalisation du projet de Loi portant Code de l’Urbanisme et du Foncier.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464203" y="3863311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d’une commission d’approbation des lotissements sur la base de critères plus précis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adossés à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règlement </a:t>
            </a:r>
            <a:r>
              <a:rPr lang="fr-FR" sz="28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d’urbanisme particulier  </a:t>
            </a: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>
            <p:custDataLst>
              <p:tags r:id="rId7"/>
            </p:custDataLst>
          </p:nvPr>
        </p:nvSpPr>
        <p:spPr>
          <a:xfrm>
            <a:off x="464203" y="5016355"/>
            <a:ext cx="117277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Renforcement des opérations d’aménagement et de constitution de réserves foncières.</a:t>
            </a:r>
            <a:endParaRPr lang="fr-FR" sz="2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16298</TotalTime>
  <Words>2227</Words>
  <Application>Microsoft Office PowerPoint</Application>
  <PresentationFormat>Grand écran</PresentationFormat>
  <Paragraphs>294</Paragraphs>
  <Slides>31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Symbol</vt:lpstr>
      <vt:lpstr>Tahoma</vt:lpstr>
      <vt:lpstr>Times New Roman</vt:lpstr>
      <vt:lpstr>Trebuchet MS</vt:lpstr>
      <vt:lpstr>Tw Cen MT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KOUAME Loukou Jacob-c.</dc:creator>
  <cp:lastModifiedBy>Administrateur</cp:lastModifiedBy>
  <cp:revision>2283</cp:revision>
  <cp:lastPrinted>2019-03-05T16:12:12Z</cp:lastPrinted>
  <dcterms:created xsi:type="dcterms:W3CDTF">2017-05-05T15:48:10Z</dcterms:created>
  <dcterms:modified xsi:type="dcterms:W3CDTF">2019-03-08T13:30:30Z</dcterms:modified>
</cp:coreProperties>
</file>