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88" r:id="rId7"/>
    <p:sldId id="263" r:id="rId8"/>
    <p:sldId id="264" r:id="rId9"/>
    <p:sldId id="272" r:id="rId10"/>
    <p:sldId id="273" r:id="rId11"/>
    <p:sldId id="275" r:id="rId12"/>
    <p:sldId id="278" r:id="rId13"/>
    <p:sldId id="279" r:id="rId14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-2352" y="-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ABA0F-54C2-4E64-AA2D-704C4C227835}" type="doc">
      <dgm:prSet loTypeId="urn:microsoft.com/office/officeart/2005/8/layout/hierarchy3" loCatId="hierarchy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126F362-EF14-49DB-8DDE-943EE59F3C8E}">
      <dgm:prSet phldrT="[Text]" custT="1"/>
      <dgm:spPr>
        <a:solidFill>
          <a:srgbClr val="008000"/>
        </a:solidFill>
      </dgm:spPr>
      <dgm:t>
        <a:bodyPr/>
        <a:lstStyle/>
        <a:p>
          <a:r>
            <a:rPr lang="fr-FR" sz="3600" b="1" dirty="0" smtClean="0"/>
            <a:t>La Côte d’Ivoire est un pays émergent à l’horizon 2020 avec une base industrielle solide </a:t>
          </a:r>
          <a:endParaRPr lang="en-US" sz="3600" dirty="0"/>
        </a:p>
      </dgm:t>
    </dgm:pt>
    <dgm:pt modelId="{9C7AF221-511F-48AB-9712-4520F293A597}" type="parTrans" cxnId="{EE3BEA97-D4BD-4618-A1DD-38475B8F5D6A}">
      <dgm:prSet/>
      <dgm:spPr/>
      <dgm:t>
        <a:bodyPr/>
        <a:lstStyle/>
        <a:p>
          <a:endParaRPr lang="en-US"/>
        </a:p>
      </dgm:t>
    </dgm:pt>
    <dgm:pt modelId="{537FB636-A993-4747-A371-51B83573FFB6}" type="sibTrans" cxnId="{EE3BEA97-D4BD-4618-A1DD-38475B8F5D6A}">
      <dgm:prSet/>
      <dgm:spPr/>
      <dgm:t>
        <a:bodyPr/>
        <a:lstStyle/>
        <a:p>
          <a:endParaRPr lang="en-US"/>
        </a:p>
      </dgm:t>
    </dgm:pt>
    <dgm:pt modelId="{8E64722F-E3B0-4F4F-BCEC-E9681DC4C9C5}" type="pres">
      <dgm:prSet presAssocID="{52CABA0F-54C2-4E64-AA2D-704C4C2278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E69F3A-B634-4A04-B06F-CE6A8C3A63B7}" type="pres">
      <dgm:prSet presAssocID="{1126F362-EF14-49DB-8DDE-943EE59F3C8E}" presName="root" presStyleCnt="0"/>
      <dgm:spPr/>
    </dgm:pt>
    <dgm:pt modelId="{BC1210B3-3348-4443-8C89-E683EC421DC9}" type="pres">
      <dgm:prSet presAssocID="{1126F362-EF14-49DB-8DDE-943EE59F3C8E}" presName="rootComposite" presStyleCnt="0"/>
      <dgm:spPr/>
    </dgm:pt>
    <dgm:pt modelId="{E07D02D8-C503-4373-9F4C-A18D7468D802}" type="pres">
      <dgm:prSet presAssocID="{1126F362-EF14-49DB-8DDE-943EE59F3C8E}" presName="rootText" presStyleLbl="node1" presStyleIdx="0" presStyleCnt="1" custScaleX="865048" custScaleY="1046050" custLinFactNeighborX="-7331" custLinFactNeighborY="-3226"/>
      <dgm:spPr/>
      <dgm:t>
        <a:bodyPr/>
        <a:lstStyle/>
        <a:p>
          <a:endParaRPr lang="en-US"/>
        </a:p>
      </dgm:t>
    </dgm:pt>
    <dgm:pt modelId="{BBCF4DE0-D3A2-4F57-9876-224A0990FF78}" type="pres">
      <dgm:prSet presAssocID="{1126F362-EF14-49DB-8DDE-943EE59F3C8E}" presName="rootConnector" presStyleLbl="node1" presStyleIdx="0" presStyleCnt="1"/>
      <dgm:spPr/>
      <dgm:t>
        <a:bodyPr/>
        <a:lstStyle/>
        <a:p>
          <a:endParaRPr lang="en-US"/>
        </a:p>
      </dgm:t>
    </dgm:pt>
    <dgm:pt modelId="{B7C82E50-7693-4EB0-B1CC-9F59E0F59933}" type="pres">
      <dgm:prSet presAssocID="{1126F362-EF14-49DB-8DDE-943EE59F3C8E}" presName="childShape" presStyleCnt="0"/>
      <dgm:spPr/>
    </dgm:pt>
  </dgm:ptLst>
  <dgm:cxnLst>
    <dgm:cxn modelId="{EE3BEA97-D4BD-4618-A1DD-38475B8F5D6A}" srcId="{52CABA0F-54C2-4E64-AA2D-704C4C227835}" destId="{1126F362-EF14-49DB-8DDE-943EE59F3C8E}" srcOrd="0" destOrd="0" parTransId="{9C7AF221-511F-48AB-9712-4520F293A597}" sibTransId="{537FB636-A993-4747-A371-51B83573FFB6}"/>
    <dgm:cxn modelId="{B032ECA0-0F9D-4EDA-8465-BB3F19E0C30A}" type="presOf" srcId="{52CABA0F-54C2-4E64-AA2D-704C4C227835}" destId="{8E64722F-E3B0-4F4F-BCEC-E9681DC4C9C5}" srcOrd="0" destOrd="0" presId="urn:microsoft.com/office/officeart/2005/8/layout/hierarchy3"/>
    <dgm:cxn modelId="{15330C92-517A-4D55-83BD-00A1172EB58E}" type="presOf" srcId="{1126F362-EF14-49DB-8DDE-943EE59F3C8E}" destId="{BBCF4DE0-D3A2-4F57-9876-224A0990FF78}" srcOrd="1" destOrd="0" presId="urn:microsoft.com/office/officeart/2005/8/layout/hierarchy3"/>
    <dgm:cxn modelId="{C0B45223-85F8-48AD-864D-1F30BD015459}" type="presOf" srcId="{1126F362-EF14-49DB-8DDE-943EE59F3C8E}" destId="{E07D02D8-C503-4373-9F4C-A18D7468D802}" srcOrd="0" destOrd="0" presId="urn:microsoft.com/office/officeart/2005/8/layout/hierarchy3"/>
    <dgm:cxn modelId="{50863BEF-CBC8-4039-A7A7-04008C424CEE}" type="presParOf" srcId="{8E64722F-E3B0-4F4F-BCEC-E9681DC4C9C5}" destId="{52E69F3A-B634-4A04-B06F-CE6A8C3A63B7}" srcOrd="0" destOrd="0" presId="urn:microsoft.com/office/officeart/2005/8/layout/hierarchy3"/>
    <dgm:cxn modelId="{F2E2B5E7-4F14-4CAE-9247-F861DCE1E0F0}" type="presParOf" srcId="{52E69F3A-B634-4A04-B06F-CE6A8C3A63B7}" destId="{BC1210B3-3348-4443-8C89-E683EC421DC9}" srcOrd="0" destOrd="0" presId="urn:microsoft.com/office/officeart/2005/8/layout/hierarchy3"/>
    <dgm:cxn modelId="{71C3D9AD-63A3-4B2C-A695-F0C976ED09CD}" type="presParOf" srcId="{BC1210B3-3348-4443-8C89-E683EC421DC9}" destId="{E07D02D8-C503-4373-9F4C-A18D7468D802}" srcOrd="0" destOrd="0" presId="urn:microsoft.com/office/officeart/2005/8/layout/hierarchy3"/>
    <dgm:cxn modelId="{5F04FBE6-B976-4418-83B9-CC7DA89CCEC3}" type="presParOf" srcId="{BC1210B3-3348-4443-8C89-E683EC421DC9}" destId="{BBCF4DE0-D3A2-4F57-9876-224A0990FF78}" srcOrd="1" destOrd="0" presId="urn:microsoft.com/office/officeart/2005/8/layout/hierarchy3"/>
    <dgm:cxn modelId="{FDCA7789-5E60-404A-95D8-31E06E0E38F8}" type="presParOf" srcId="{52E69F3A-B634-4A04-B06F-CE6A8C3A63B7}" destId="{B7C82E50-7693-4EB0-B1CC-9F59E0F5993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ABA0F-54C2-4E64-AA2D-704C4C227835}" type="doc">
      <dgm:prSet loTypeId="urn:microsoft.com/office/officeart/2005/8/layout/hierarchy3" loCatId="hierarchy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126F362-EF14-49DB-8DDE-943EE59F3C8E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US" sz="2800" dirty="0">
            <a:solidFill>
              <a:schemeClr val="tx1"/>
            </a:solidFill>
          </a:endParaRPr>
        </a:p>
      </dgm:t>
    </dgm:pt>
    <dgm:pt modelId="{9C7AF221-511F-48AB-9712-4520F293A597}" type="parTrans" cxnId="{EE3BEA97-D4BD-4618-A1DD-38475B8F5D6A}">
      <dgm:prSet/>
      <dgm:spPr/>
      <dgm:t>
        <a:bodyPr/>
        <a:lstStyle/>
        <a:p>
          <a:endParaRPr lang="en-US" sz="2000"/>
        </a:p>
      </dgm:t>
    </dgm:pt>
    <dgm:pt modelId="{537FB636-A993-4747-A371-51B83573FFB6}" type="sibTrans" cxnId="{EE3BEA97-D4BD-4618-A1DD-38475B8F5D6A}">
      <dgm:prSet/>
      <dgm:spPr/>
      <dgm:t>
        <a:bodyPr/>
        <a:lstStyle/>
        <a:p>
          <a:endParaRPr lang="en-US" sz="2000"/>
        </a:p>
      </dgm:t>
    </dgm:pt>
    <dgm:pt modelId="{1A4A0DD6-5653-47AA-B4A7-D5305062C9C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pPr algn="l"/>
          <a:r>
            <a:rPr lang="fr-FR" sz="2400" b="1" dirty="0" smtClean="0">
              <a:solidFill>
                <a:schemeClr val="bg1"/>
              </a:solidFill>
            </a:rPr>
            <a:t>AS1 : Renforcement de la qualité des institutions et de la gouvernance</a:t>
          </a:r>
          <a:r>
            <a:rPr lang="fr-FR" sz="2400" b="1" dirty="0" smtClean="0"/>
            <a:t> </a:t>
          </a:r>
          <a:endParaRPr lang="en-US" sz="2400" b="1" dirty="0"/>
        </a:p>
      </dgm:t>
    </dgm:pt>
    <dgm:pt modelId="{AB8E71F9-D3DF-49EE-98FD-F1464E1DAE5B}" type="parTrans" cxnId="{2022FFD1-98F5-4F1A-A2F4-3BE8B4154606}">
      <dgm:prSet/>
      <dgm:spPr/>
      <dgm:t>
        <a:bodyPr/>
        <a:lstStyle/>
        <a:p>
          <a:endParaRPr lang="en-US" sz="2000" dirty="0"/>
        </a:p>
      </dgm:t>
    </dgm:pt>
    <dgm:pt modelId="{8E663F6D-C29E-4621-8E8C-441163BCF6EF}" type="sibTrans" cxnId="{2022FFD1-98F5-4F1A-A2F4-3BE8B4154606}">
      <dgm:prSet/>
      <dgm:spPr/>
      <dgm:t>
        <a:bodyPr/>
        <a:lstStyle/>
        <a:p>
          <a:endParaRPr lang="en-US" sz="2000"/>
        </a:p>
      </dgm:t>
    </dgm:pt>
    <dgm:pt modelId="{3DDB82EC-B778-4F28-BD1D-F49AFC366A3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pPr algn="l"/>
          <a:r>
            <a:rPr lang="fr-FR" sz="2400" b="1" dirty="0" smtClean="0">
              <a:solidFill>
                <a:schemeClr val="bg1"/>
              </a:solidFill>
            </a:rPr>
            <a:t>AS2</a:t>
          </a:r>
          <a:r>
            <a:rPr lang="fr-FR" sz="2400" b="1" dirty="0" smtClean="0"/>
            <a:t> </a:t>
          </a:r>
          <a:r>
            <a:rPr lang="fr-FR" sz="2400" b="1" dirty="0" smtClean="0">
              <a:solidFill>
                <a:schemeClr val="bg1"/>
              </a:solidFill>
            </a:rPr>
            <a:t>:</a:t>
          </a:r>
          <a:r>
            <a:rPr lang="fr-FR" sz="2400" b="1" dirty="0" smtClean="0"/>
            <a:t> </a:t>
          </a:r>
          <a:r>
            <a:rPr lang="fr-FR" sz="2400" b="1" dirty="0" smtClean="0">
              <a:solidFill>
                <a:schemeClr val="bg1"/>
              </a:solidFill>
            </a:rPr>
            <a:t>Accélération du développement du capital humain et du bien-être social</a:t>
          </a:r>
          <a:endParaRPr lang="en-US" sz="2400" b="1" dirty="0">
            <a:solidFill>
              <a:schemeClr val="bg1"/>
            </a:solidFill>
          </a:endParaRPr>
        </a:p>
      </dgm:t>
    </dgm:pt>
    <dgm:pt modelId="{F4B3750D-FCCC-472C-B2DD-355D4EA7006F}" type="parTrans" cxnId="{D78B28BD-80B6-4277-B2A2-7D0C9F2D9D25}">
      <dgm:prSet/>
      <dgm:spPr/>
      <dgm:t>
        <a:bodyPr/>
        <a:lstStyle/>
        <a:p>
          <a:endParaRPr lang="en-US" sz="2000" dirty="0"/>
        </a:p>
      </dgm:t>
    </dgm:pt>
    <dgm:pt modelId="{66498EB6-2D90-4486-88F7-F3FEB5D77F77}" type="sibTrans" cxnId="{D78B28BD-80B6-4277-B2A2-7D0C9F2D9D25}">
      <dgm:prSet/>
      <dgm:spPr/>
      <dgm:t>
        <a:bodyPr/>
        <a:lstStyle/>
        <a:p>
          <a:endParaRPr lang="en-US" sz="2000"/>
        </a:p>
      </dgm:t>
    </dgm:pt>
    <dgm:pt modelId="{197C1F70-2BA2-453B-A1E9-3EB461B3F68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pPr algn="l"/>
          <a:r>
            <a:rPr lang="fr-FR" sz="2400" b="1" dirty="0" smtClean="0">
              <a:solidFill>
                <a:schemeClr val="bg1"/>
              </a:solidFill>
            </a:rPr>
            <a:t>AS3 : Accélération de la transformation structurelle de l’économie par l’industrialisation</a:t>
          </a:r>
          <a:endParaRPr lang="en-US" sz="2400" b="1" dirty="0">
            <a:solidFill>
              <a:schemeClr val="bg1"/>
            </a:solidFill>
          </a:endParaRPr>
        </a:p>
      </dgm:t>
    </dgm:pt>
    <dgm:pt modelId="{986D4135-5980-43D5-BC79-A14BEA0940CF}" type="parTrans" cxnId="{C2BE0256-A18B-45BA-BB51-74440B792EF7}">
      <dgm:prSet/>
      <dgm:spPr/>
      <dgm:t>
        <a:bodyPr/>
        <a:lstStyle/>
        <a:p>
          <a:endParaRPr lang="en-US" sz="2000" dirty="0"/>
        </a:p>
      </dgm:t>
    </dgm:pt>
    <dgm:pt modelId="{53C426DD-1E77-43A1-B032-C71FF3B76B3A}" type="sibTrans" cxnId="{C2BE0256-A18B-45BA-BB51-74440B792EF7}">
      <dgm:prSet/>
      <dgm:spPr/>
      <dgm:t>
        <a:bodyPr/>
        <a:lstStyle/>
        <a:p>
          <a:endParaRPr lang="en-US" sz="2000"/>
        </a:p>
      </dgm:t>
    </dgm:pt>
    <dgm:pt modelId="{FD0A5B0E-E597-4986-90E0-16C5A12123F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pPr algn="l"/>
          <a:r>
            <a:rPr lang="fr-FR" sz="2400" b="1" dirty="0" smtClean="0">
              <a:solidFill>
                <a:schemeClr val="bg1"/>
              </a:solidFill>
            </a:rPr>
            <a:t>AS4 : Développement des infrastructures harmonieusement réparties sur le territoire national et préservation de l’environnement</a:t>
          </a:r>
          <a:endParaRPr lang="en-US" sz="2400" b="1" dirty="0">
            <a:solidFill>
              <a:schemeClr val="bg1"/>
            </a:solidFill>
          </a:endParaRPr>
        </a:p>
      </dgm:t>
    </dgm:pt>
    <dgm:pt modelId="{341F600F-DEF4-48CA-A83F-268502DA7A49}" type="parTrans" cxnId="{3176B060-BDC1-42B9-A477-4AE7061E779D}">
      <dgm:prSet/>
      <dgm:spPr/>
      <dgm:t>
        <a:bodyPr/>
        <a:lstStyle/>
        <a:p>
          <a:endParaRPr lang="en-US" sz="2000" dirty="0"/>
        </a:p>
      </dgm:t>
    </dgm:pt>
    <dgm:pt modelId="{1643DDEC-8A2C-49A8-AC33-5CF3269BEA99}" type="sibTrans" cxnId="{3176B060-BDC1-42B9-A477-4AE7061E779D}">
      <dgm:prSet/>
      <dgm:spPr/>
      <dgm:t>
        <a:bodyPr/>
        <a:lstStyle/>
        <a:p>
          <a:endParaRPr lang="en-US" sz="2000"/>
        </a:p>
      </dgm:t>
    </dgm:pt>
    <dgm:pt modelId="{81D7B705-1266-4008-9013-C7398276D87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pPr algn="l"/>
          <a:r>
            <a:rPr lang="fr-FR" sz="2400" b="1" dirty="0" smtClean="0">
              <a:solidFill>
                <a:schemeClr val="bg1"/>
              </a:solidFill>
            </a:rPr>
            <a:t>AS5 : Renforcement de l’intégration régionale et de la coopération internationale</a:t>
          </a:r>
          <a:endParaRPr lang="en-US" sz="2400" b="1" dirty="0">
            <a:solidFill>
              <a:schemeClr val="bg1"/>
            </a:solidFill>
          </a:endParaRPr>
        </a:p>
      </dgm:t>
    </dgm:pt>
    <dgm:pt modelId="{C9CB18C1-EE9F-4811-9457-5BCB4DDC782F}" type="parTrans" cxnId="{A0EF9534-3269-466A-8741-170190912BA5}">
      <dgm:prSet/>
      <dgm:spPr/>
      <dgm:t>
        <a:bodyPr/>
        <a:lstStyle/>
        <a:p>
          <a:endParaRPr lang="fr-FR" sz="2000"/>
        </a:p>
      </dgm:t>
    </dgm:pt>
    <dgm:pt modelId="{8EA0FDB1-762C-496C-A45A-B8D29C1B848A}" type="sibTrans" cxnId="{A0EF9534-3269-466A-8741-170190912BA5}">
      <dgm:prSet/>
      <dgm:spPr/>
      <dgm:t>
        <a:bodyPr/>
        <a:lstStyle/>
        <a:p>
          <a:endParaRPr lang="fr-FR" sz="2000"/>
        </a:p>
      </dgm:t>
    </dgm:pt>
    <dgm:pt modelId="{8E64722F-E3B0-4F4F-BCEC-E9681DC4C9C5}" type="pres">
      <dgm:prSet presAssocID="{52CABA0F-54C2-4E64-AA2D-704C4C2278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E69F3A-B634-4A04-B06F-CE6A8C3A63B7}" type="pres">
      <dgm:prSet presAssocID="{1126F362-EF14-49DB-8DDE-943EE59F3C8E}" presName="root" presStyleCnt="0"/>
      <dgm:spPr/>
      <dgm:t>
        <a:bodyPr/>
        <a:lstStyle/>
        <a:p>
          <a:endParaRPr lang="fr-FR"/>
        </a:p>
      </dgm:t>
    </dgm:pt>
    <dgm:pt modelId="{BC1210B3-3348-4443-8C89-E683EC421DC9}" type="pres">
      <dgm:prSet presAssocID="{1126F362-EF14-49DB-8DDE-943EE59F3C8E}" presName="rootComposite" presStyleCnt="0"/>
      <dgm:spPr/>
      <dgm:t>
        <a:bodyPr/>
        <a:lstStyle/>
        <a:p>
          <a:endParaRPr lang="fr-FR"/>
        </a:p>
      </dgm:t>
    </dgm:pt>
    <dgm:pt modelId="{E07D02D8-C503-4373-9F4C-A18D7468D802}" type="pres">
      <dgm:prSet presAssocID="{1126F362-EF14-49DB-8DDE-943EE59F3C8E}" presName="rootText" presStyleLbl="node1" presStyleIdx="0" presStyleCnt="1" custScaleX="864747" custScaleY="114325" custLinFactNeighborX="-150" custLinFactNeighborY="-6822"/>
      <dgm:spPr/>
      <dgm:t>
        <a:bodyPr/>
        <a:lstStyle/>
        <a:p>
          <a:endParaRPr lang="en-US"/>
        </a:p>
      </dgm:t>
    </dgm:pt>
    <dgm:pt modelId="{BBCF4DE0-D3A2-4F57-9876-224A0990FF78}" type="pres">
      <dgm:prSet presAssocID="{1126F362-EF14-49DB-8DDE-943EE59F3C8E}" presName="rootConnector" presStyleLbl="node1" presStyleIdx="0" presStyleCnt="1"/>
      <dgm:spPr/>
      <dgm:t>
        <a:bodyPr/>
        <a:lstStyle/>
        <a:p>
          <a:endParaRPr lang="en-US"/>
        </a:p>
      </dgm:t>
    </dgm:pt>
    <dgm:pt modelId="{B7C82E50-7693-4EB0-B1CC-9F59E0F59933}" type="pres">
      <dgm:prSet presAssocID="{1126F362-EF14-49DB-8DDE-943EE59F3C8E}" presName="childShape" presStyleCnt="0"/>
      <dgm:spPr/>
      <dgm:t>
        <a:bodyPr/>
        <a:lstStyle/>
        <a:p>
          <a:endParaRPr lang="fr-FR"/>
        </a:p>
      </dgm:t>
    </dgm:pt>
    <dgm:pt modelId="{C3B36C52-C4ED-4D17-9672-41FA609D098E}" type="pres">
      <dgm:prSet presAssocID="{AB8E71F9-D3DF-49EE-98FD-F1464E1DAE5B}" presName="Name13" presStyleLbl="parChTrans1D2" presStyleIdx="0" presStyleCnt="5"/>
      <dgm:spPr/>
      <dgm:t>
        <a:bodyPr/>
        <a:lstStyle/>
        <a:p>
          <a:endParaRPr lang="en-US"/>
        </a:p>
      </dgm:t>
    </dgm:pt>
    <dgm:pt modelId="{8786FE57-D395-4003-93C5-6073087C13F5}" type="pres">
      <dgm:prSet presAssocID="{1A4A0DD6-5653-47AA-B4A7-D5305062C9CA}" presName="childText" presStyleLbl="bgAcc1" presStyleIdx="0" presStyleCnt="5" custScaleX="834243" custScaleY="135716" custLinFactNeighborX="4019" custLinFactNeighborY="-26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DC904-C590-4F39-8D50-D8590DED1152}" type="pres">
      <dgm:prSet presAssocID="{F4B3750D-FCCC-472C-B2DD-355D4EA7006F}" presName="Name13" presStyleLbl="parChTrans1D2" presStyleIdx="1" presStyleCnt="5"/>
      <dgm:spPr/>
      <dgm:t>
        <a:bodyPr/>
        <a:lstStyle/>
        <a:p>
          <a:endParaRPr lang="en-US"/>
        </a:p>
      </dgm:t>
    </dgm:pt>
    <dgm:pt modelId="{32CB32E2-FE83-4EBA-AEAA-B7CD63C78CAD}" type="pres">
      <dgm:prSet presAssocID="{3DDB82EC-B778-4F28-BD1D-F49AFC366A31}" presName="childText" presStyleLbl="bgAcc1" presStyleIdx="1" presStyleCnt="5" custScaleX="830573" custScaleY="140956" custLinFactNeighborX="6271" custLinFactNeighborY="-3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08D3A-9ED9-4560-9666-FDA9A64ACBC7}" type="pres">
      <dgm:prSet presAssocID="{986D4135-5980-43D5-BC79-A14BEA0940CF}" presName="Name13" presStyleLbl="parChTrans1D2" presStyleIdx="2" presStyleCnt="5"/>
      <dgm:spPr/>
      <dgm:t>
        <a:bodyPr/>
        <a:lstStyle/>
        <a:p>
          <a:endParaRPr lang="en-US"/>
        </a:p>
      </dgm:t>
    </dgm:pt>
    <dgm:pt modelId="{36746739-BADD-4812-B0DA-F199CE501F31}" type="pres">
      <dgm:prSet presAssocID="{197C1F70-2BA2-453B-A1E9-3EB461B3F68E}" presName="childText" presStyleLbl="bgAcc1" presStyleIdx="2" presStyleCnt="5" custScaleX="835093" custScaleY="148179" custLinFactNeighborX="6193" custLinFactNeighborY="-36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698A8-7328-4640-BD31-003603CF98BE}" type="pres">
      <dgm:prSet presAssocID="{341F600F-DEF4-48CA-A83F-268502DA7A49}" presName="Name13" presStyleLbl="parChTrans1D2" presStyleIdx="3" presStyleCnt="5"/>
      <dgm:spPr/>
      <dgm:t>
        <a:bodyPr/>
        <a:lstStyle/>
        <a:p>
          <a:endParaRPr lang="en-US"/>
        </a:p>
      </dgm:t>
    </dgm:pt>
    <dgm:pt modelId="{69FE8713-C30D-4D39-B294-9147E048FF0D}" type="pres">
      <dgm:prSet presAssocID="{FD0A5B0E-E597-4986-90E0-16C5A12123F0}" presName="childText" presStyleLbl="bgAcc1" presStyleIdx="3" presStyleCnt="5" custScaleX="835874" custScaleY="147880" custLinFactNeighborX="3614" custLinFactNeighborY="-33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7F312-D3EF-44AC-9C6E-E427CC4E5585}" type="pres">
      <dgm:prSet presAssocID="{C9CB18C1-EE9F-4811-9457-5BCB4DDC782F}" presName="Name13" presStyleLbl="parChTrans1D2" presStyleIdx="4" presStyleCnt="5"/>
      <dgm:spPr/>
      <dgm:t>
        <a:bodyPr/>
        <a:lstStyle/>
        <a:p>
          <a:endParaRPr lang="fr-FR"/>
        </a:p>
      </dgm:t>
    </dgm:pt>
    <dgm:pt modelId="{F18A315D-4A00-4A65-BF88-AE68AEA2E086}" type="pres">
      <dgm:prSet presAssocID="{81D7B705-1266-4008-9013-C7398276D87C}" presName="childText" presStyleLbl="bgAcc1" presStyleIdx="4" presStyleCnt="5" custScaleX="844289" custScaleY="113932" custLinFactNeighborX="1322" custLinFactNeighborY="-35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5B54F3-AAF9-400C-A74A-1F4B080D62F5}" type="presOf" srcId="{C9CB18C1-EE9F-4811-9457-5BCB4DDC782F}" destId="{F267F312-D3EF-44AC-9C6E-E427CC4E5585}" srcOrd="0" destOrd="0" presId="urn:microsoft.com/office/officeart/2005/8/layout/hierarchy3"/>
    <dgm:cxn modelId="{B69AD921-B97D-41E0-8411-348A2518D162}" type="presOf" srcId="{81D7B705-1266-4008-9013-C7398276D87C}" destId="{F18A315D-4A00-4A65-BF88-AE68AEA2E086}" srcOrd="0" destOrd="0" presId="urn:microsoft.com/office/officeart/2005/8/layout/hierarchy3"/>
    <dgm:cxn modelId="{2022FFD1-98F5-4F1A-A2F4-3BE8B4154606}" srcId="{1126F362-EF14-49DB-8DDE-943EE59F3C8E}" destId="{1A4A0DD6-5653-47AA-B4A7-D5305062C9CA}" srcOrd="0" destOrd="0" parTransId="{AB8E71F9-D3DF-49EE-98FD-F1464E1DAE5B}" sibTransId="{8E663F6D-C29E-4621-8E8C-441163BCF6EF}"/>
    <dgm:cxn modelId="{890B17FC-3ECE-47E0-9B81-274C138B8F9E}" type="presOf" srcId="{FD0A5B0E-E597-4986-90E0-16C5A12123F0}" destId="{69FE8713-C30D-4D39-B294-9147E048FF0D}" srcOrd="0" destOrd="0" presId="urn:microsoft.com/office/officeart/2005/8/layout/hierarchy3"/>
    <dgm:cxn modelId="{D78B28BD-80B6-4277-B2A2-7D0C9F2D9D25}" srcId="{1126F362-EF14-49DB-8DDE-943EE59F3C8E}" destId="{3DDB82EC-B778-4F28-BD1D-F49AFC366A31}" srcOrd="1" destOrd="0" parTransId="{F4B3750D-FCCC-472C-B2DD-355D4EA7006F}" sibTransId="{66498EB6-2D90-4486-88F7-F3FEB5D77F77}"/>
    <dgm:cxn modelId="{B2CECE56-95CE-4954-9505-6098E94C524D}" type="presOf" srcId="{AB8E71F9-D3DF-49EE-98FD-F1464E1DAE5B}" destId="{C3B36C52-C4ED-4D17-9672-41FA609D098E}" srcOrd="0" destOrd="0" presId="urn:microsoft.com/office/officeart/2005/8/layout/hierarchy3"/>
    <dgm:cxn modelId="{C2BE0256-A18B-45BA-BB51-74440B792EF7}" srcId="{1126F362-EF14-49DB-8DDE-943EE59F3C8E}" destId="{197C1F70-2BA2-453B-A1E9-3EB461B3F68E}" srcOrd="2" destOrd="0" parTransId="{986D4135-5980-43D5-BC79-A14BEA0940CF}" sibTransId="{53C426DD-1E77-43A1-B032-C71FF3B76B3A}"/>
    <dgm:cxn modelId="{D0C7253C-5CD6-41FA-A29F-949280C46F67}" type="presOf" srcId="{1126F362-EF14-49DB-8DDE-943EE59F3C8E}" destId="{E07D02D8-C503-4373-9F4C-A18D7468D802}" srcOrd="0" destOrd="0" presId="urn:microsoft.com/office/officeart/2005/8/layout/hierarchy3"/>
    <dgm:cxn modelId="{125F5C0E-01E6-408B-ADBC-D67AD2A2E924}" type="presOf" srcId="{52CABA0F-54C2-4E64-AA2D-704C4C227835}" destId="{8E64722F-E3B0-4F4F-BCEC-E9681DC4C9C5}" srcOrd="0" destOrd="0" presId="urn:microsoft.com/office/officeart/2005/8/layout/hierarchy3"/>
    <dgm:cxn modelId="{53C2F107-0120-418E-BCBC-E91155E7CA37}" type="presOf" srcId="{986D4135-5980-43D5-BC79-A14BEA0940CF}" destId="{D0F08D3A-9ED9-4560-9666-FDA9A64ACBC7}" srcOrd="0" destOrd="0" presId="urn:microsoft.com/office/officeart/2005/8/layout/hierarchy3"/>
    <dgm:cxn modelId="{47CB48B7-08E2-4030-AECF-63EB4C5A17EF}" type="presOf" srcId="{F4B3750D-FCCC-472C-B2DD-355D4EA7006F}" destId="{37EDC904-C590-4F39-8D50-D8590DED1152}" srcOrd="0" destOrd="0" presId="urn:microsoft.com/office/officeart/2005/8/layout/hierarchy3"/>
    <dgm:cxn modelId="{3A2EFB4D-BAC5-4873-B47D-40ABE437D8CD}" type="presOf" srcId="{341F600F-DEF4-48CA-A83F-268502DA7A49}" destId="{1C1698A8-7328-4640-BD31-003603CF98BE}" srcOrd="0" destOrd="0" presId="urn:microsoft.com/office/officeart/2005/8/layout/hierarchy3"/>
    <dgm:cxn modelId="{A2D15D9C-EF2B-402C-9A05-32AAAA2D17BD}" type="presOf" srcId="{1126F362-EF14-49DB-8DDE-943EE59F3C8E}" destId="{BBCF4DE0-D3A2-4F57-9876-224A0990FF78}" srcOrd="1" destOrd="0" presId="urn:microsoft.com/office/officeart/2005/8/layout/hierarchy3"/>
    <dgm:cxn modelId="{909DA416-4381-4150-8645-AE57162C3410}" type="presOf" srcId="{3DDB82EC-B778-4F28-BD1D-F49AFC366A31}" destId="{32CB32E2-FE83-4EBA-AEAA-B7CD63C78CAD}" srcOrd="0" destOrd="0" presId="urn:microsoft.com/office/officeart/2005/8/layout/hierarchy3"/>
    <dgm:cxn modelId="{A0EF9534-3269-466A-8741-170190912BA5}" srcId="{1126F362-EF14-49DB-8DDE-943EE59F3C8E}" destId="{81D7B705-1266-4008-9013-C7398276D87C}" srcOrd="4" destOrd="0" parTransId="{C9CB18C1-EE9F-4811-9457-5BCB4DDC782F}" sibTransId="{8EA0FDB1-762C-496C-A45A-B8D29C1B848A}"/>
    <dgm:cxn modelId="{EE3BEA97-D4BD-4618-A1DD-38475B8F5D6A}" srcId="{52CABA0F-54C2-4E64-AA2D-704C4C227835}" destId="{1126F362-EF14-49DB-8DDE-943EE59F3C8E}" srcOrd="0" destOrd="0" parTransId="{9C7AF221-511F-48AB-9712-4520F293A597}" sibTransId="{537FB636-A993-4747-A371-51B83573FFB6}"/>
    <dgm:cxn modelId="{3176B060-BDC1-42B9-A477-4AE7061E779D}" srcId="{1126F362-EF14-49DB-8DDE-943EE59F3C8E}" destId="{FD0A5B0E-E597-4986-90E0-16C5A12123F0}" srcOrd="3" destOrd="0" parTransId="{341F600F-DEF4-48CA-A83F-268502DA7A49}" sibTransId="{1643DDEC-8A2C-49A8-AC33-5CF3269BEA99}"/>
    <dgm:cxn modelId="{AFC1F885-261E-4405-B486-2AAA3F662E99}" type="presOf" srcId="{1A4A0DD6-5653-47AA-B4A7-D5305062C9CA}" destId="{8786FE57-D395-4003-93C5-6073087C13F5}" srcOrd="0" destOrd="0" presId="urn:microsoft.com/office/officeart/2005/8/layout/hierarchy3"/>
    <dgm:cxn modelId="{F5F53F48-09D0-42CF-BA89-3904C13CA463}" type="presOf" srcId="{197C1F70-2BA2-453B-A1E9-3EB461B3F68E}" destId="{36746739-BADD-4812-B0DA-F199CE501F31}" srcOrd="0" destOrd="0" presId="urn:microsoft.com/office/officeart/2005/8/layout/hierarchy3"/>
    <dgm:cxn modelId="{5EB05BBB-BC10-4FF1-82A6-6EDF772A27A7}" type="presParOf" srcId="{8E64722F-E3B0-4F4F-BCEC-E9681DC4C9C5}" destId="{52E69F3A-B634-4A04-B06F-CE6A8C3A63B7}" srcOrd="0" destOrd="0" presId="urn:microsoft.com/office/officeart/2005/8/layout/hierarchy3"/>
    <dgm:cxn modelId="{9C29A3DB-2B11-4DB0-AAE9-A8835DA01157}" type="presParOf" srcId="{52E69F3A-B634-4A04-B06F-CE6A8C3A63B7}" destId="{BC1210B3-3348-4443-8C89-E683EC421DC9}" srcOrd="0" destOrd="0" presId="urn:microsoft.com/office/officeart/2005/8/layout/hierarchy3"/>
    <dgm:cxn modelId="{6270A956-57A3-4E32-8991-B2566D81779C}" type="presParOf" srcId="{BC1210B3-3348-4443-8C89-E683EC421DC9}" destId="{E07D02D8-C503-4373-9F4C-A18D7468D802}" srcOrd="0" destOrd="0" presId="urn:microsoft.com/office/officeart/2005/8/layout/hierarchy3"/>
    <dgm:cxn modelId="{F2E89EB0-26BF-4FE0-BAA9-A7023A827202}" type="presParOf" srcId="{BC1210B3-3348-4443-8C89-E683EC421DC9}" destId="{BBCF4DE0-D3A2-4F57-9876-224A0990FF78}" srcOrd="1" destOrd="0" presId="urn:microsoft.com/office/officeart/2005/8/layout/hierarchy3"/>
    <dgm:cxn modelId="{5001FA1C-4FE6-4853-B7FB-8373F22DDF0E}" type="presParOf" srcId="{52E69F3A-B634-4A04-B06F-CE6A8C3A63B7}" destId="{B7C82E50-7693-4EB0-B1CC-9F59E0F59933}" srcOrd="1" destOrd="0" presId="urn:microsoft.com/office/officeart/2005/8/layout/hierarchy3"/>
    <dgm:cxn modelId="{AB94466F-2AC8-4523-9C6D-418FFAA11E39}" type="presParOf" srcId="{B7C82E50-7693-4EB0-B1CC-9F59E0F59933}" destId="{C3B36C52-C4ED-4D17-9672-41FA609D098E}" srcOrd="0" destOrd="0" presId="urn:microsoft.com/office/officeart/2005/8/layout/hierarchy3"/>
    <dgm:cxn modelId="{40B43B11-1AA8-4AD9-BD54-386151AB5342}" type="presParOf" srcId="{B7C82E50-7693-4EB0-B1CC-9F59E0F59933}" destId="{8786FE57-D395-4003-93C5-6073087C13F5}" srcOrd="1" destOrd="0" presId="urn:microsoft.com/office/officeart/2005/8/layout/hierarchy3"/>
    <dgm:cxn modelId="{CB8F7A4E-332D-4227-821C-066AABAFF437}" type="presParOf" srcId="{B7C82E50-7693-4EB0-B1CC-9F59E0F59933}" destId="{37EDC904-C590-4F39-8D50-D8590DED1152}" srcOrd="2" destOrd="0" presId="urn:microsoft.com/office/officeart/2005/8/layout/hierarchy3"/>
    <dgm:cxn modelId="{6BA524CF-CC23-497E-AFC5-BACA24AB7D34}" type="presParOf" srcId="{B7C82E50-7693-4EB0-B1CC-9F59E0F59933}" destId="{32CB32E2-FE83-4EBA-AEAA-B7CD63C78CAD}" srcOrd="3" destOrd="0" presId="urn:microsoft.com/office/officeart/2005/8/layout/hierarchy3"/>
    <dgm:cxn modelId="{1FECE0DE-EB18-499E-A0EA-9CA4C65278C4}" type="presParOf" srcId="{B7C82E50-7693-4EB0-B1CC-9F59E0F59933}" destId="{D0F08D3A-9ED9-4560-9666-FDA9A64ACBC7}" srcOrd="4" destOrd="0" presId="urn:microsoft.com/office/officeart/2005/8/layout/hierarchy3"/>
    <dgm:cxn modelId="{04F83861-E444-4CB5-96D6-C8CB906C993B}" type="presParOf" srcId="{B7C82E50-7693-4EB0-B1CC-9F59E0F59933}" destId="{36746739-BADD-4812-B0DA-F199CE501F31}" srcOrd="5" destOrd="0" presId="urn:microsoft.com/office/officeart/2005/8/layout/hierarchy3"/>
    <dgm:cxn modelId="{03B7B438-4813-46C3-AC72-AB9B7ECC337D}" type="presParOf" srcId="{B7C82E50-7693-4EB0-B1CC-9F59E0F59933}" destId="{1C1698A8-7328-4640-BD31-003603CF98BE}" srcOrd="6" destOrd="0" presId="urn:microsoft.com/office/officeart/2005/8/layout/hierarchy3"/>
    <dgm:cxn modelId="{C38999EF-B12A-4D2E-85B3-8B32BE3C945B}" type="presParOf" srcId="{B7C82E50-7693-4EB0-B1CC-9F59E0F59933}" destId="{69FE8713-C30D-4D39-B294-9147E048FF0D}" srcOrd="7" destOrd="0" presId="urn:microsoft.com/office/officeart/2005/8/layout/hierarchy3"/>
    <dgm:cxn modelId="{578E78A1-A0DA-40CB-9E70-3B2477CB45B6}" type="presParOf" srcId="{B7C82E50-7693-4EB0-B1CC-9F59E0F59933}" destId="{F267F312-D3EF-44AC-9C6E-E427CC4E5585}" srcOrd="8" destOrd="0" presId="urn:microsoft.com/office/officeart/2005/8/layout/hierarchy3"/>
    <dgm:cxn modelId="{A1C3147F-EBB9-4AE8-B848-67481F0CF863}" type="presParOf" srcId="{B7C82E50-7693-4EB0-B1CC-9F59E0F59933}" destId="{F18A315D-4A00-4A65-BF88-AE68AEA2E08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02D8-C503-4373-9F4C-A18D7468D802}">
      <dsp:nvSpPr>
        <dsp:cNvPr id="0" name=""/>
        <dsp:cNvSpPr/>
      </dsp:nvSpPr>
      <dsp:spPr>
        <a:xfrm>
          <a:off x="2252468" y="0"/>
          <a:ext cx="5750275" cy="347672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/>
            <a:t>La Côte d’Ivoire est un pays émergent à l’horizon 2020 avec une base industrielle solide </a:t>
          </a:r>
          <a:endParaRPr lang="en-US" sz="3600" kern="1200" dirty="0"/>
        </a:p>
      </dsp:txBody>
      <dsp:txXfrm>
        <a:off x="2354298" y="101830"/>
        <a:ext cx="5546615" cy="3273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02D8-C503-4373-9F4C-A18D7468D802}">
      <dsp:nvSpPr>
        <dsp:cNvPr id="0" name=""/>
        <dsp:cNvSpPr/>
      </dsp:nvSpPr>
      <dsp:spPr>
        <a:xfrm>
          <a:off x="3" y="0"/>
          <a:ext cx="10995058" cy="72680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</a:endParaRPr>
        </a:p>
      </dsp:txBody>
      <dsp:txXfrm>
        <a:off x="21290" y="21287"/>
        <a:ext cx="10952484" cy="684234"/>
      </dsp:txXfrm>
    </dsp:sp>
    <dsp:sp modelId="{C3B36C52-C4ED-4D17-9672-41FA609D098E}">
      <dsp:nvSpPr>
        <dsp:cNvPr id="0" name=""/>
        <dsp:cNvSpPr/>
      </dsp:nvSpPr>
      <dsp:spPr>
        <a:xfrm>
          <a:off x="1099509" y="726808"/>
          <a:ext cx="1142293" cy="439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48"/>
              </a:lnTo>
              <a:lnTo>
                <a:pt x="1142293" y="43904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6FE57-D395-4003-93C5-6073087C13F5}">
      <dsp:nvSpPr>
        <dsp:cNvPr id="0" name=""/>
        <dsp:cNvSpPr/>
      </dsp:nvSpPr>
      <dsp:spPr>
        <a:xfrm>
          <a:off x="2241802" y="734457"/>
          <a:ext cx="8485766" cy="862798"/>
        </a:xfrm>
        <a:prstGeom prst="roundRect">
          <a:avLst>
            <a:gd name="adj" fmla="val 10000"/>
          </a:avLst>
        </a:prstGeom>
        <a:solidFill>
          <a:srgbClr val="00B05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1"/>
              </a:solidFill>
            </a:rPr>
            <a:t>AS1 : Renforcement de la qualité des institutions et de la gouvernance</a:t>
          </a:r>
          <a:r>
            <a:rPr lang="fr-FR" sz="2400" b="1" kern="1200" dirty="0" smtClean="0"/>
            <a:t> </a:t>
          </a:r>
          <a:endParaRPr lang="en-US" sz="2400" b="1" kern="1200" dirty="0"/>
        </a:p>
      </dsp:txBody>
      <dsp:txXfrm>
        <a:off x="2267072" y="759727"/>
        <a:ext cx="8435226" cy="812258"/>
      </dsp:txXfrm>
    </dsp:sp>
    <dsp:sp modelId="{37EDC904-C590-4F39-8D50-D8590DED1152}">
      <dsp:nvSpPr>
        <dsp:cNvPr id="0" name=""/>
        <dsp:cNvSpPr/>
      </dsp:nvSpPr>
      <dsp:spPr>
        <a:xfrm>
          <a:off x="1099509" y="726808"/>
          <a:ext cx="1165200" cy="1433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858"/>
              </a:lnTo>
              <a:lnTo>
                <a:pt x="1165200" y="143385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B32E2-FE83-4EBA-AEAA-B7CD63C78CAD}">
      <dsp:nvSpPr>
        <dsp:cNvPr id="0" name=""/>
        <dsp:cNvSpPr/>
      </dsp:nvSpPr>
      <dsp:spPr>
        <a:xfrm>
          <a:off x="2264709" y="1712611"/>
          <a:ext cx="8448435" cy="896111"/>
        </a:xfrm>
        <a:prstGeom prst="roundRect">
          <a:avLst>
            <a:gd name="adj" fmla="val 10000"/>
          </a:avLst>
        </a:prstGeom>
        <a:solidFill>
          <a:srgbClr val="00B05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1"/>
              </a:solidFill>
            </a:rPr>
            <a:t>AS2</a:t>
          </a:r>
          <a:r>
            <a:rPr lang="fr-FR" sz="2400" b="1" kern="1200" dirty="0" smtClean="0"/>
            <a:t> </a:t>
          </a:r>
          <a:r>
            <a:rPr lang="fr-FR" sz="2400" b="1" kern="1200" dirty="0" smtClean="0">
              <a:solidFill>
                <a:schemeClr val="bg1"/>
              </a:solidFill>
            </a:rPr>
            <a:t>:</a:t>
          </a:r>
          <a:r>
            <a:rPr lang="fr-FR" sz="2400" b="1" kern="1200" dirty="0" smtClean="0"/>
            <a:t> </a:t>
          </a:r>
          <a:r>
            <a:rPr lang="fr-FR" sz="2400" b="1" kern="1200" dirty="0" smtClean="0">
              <a:solidFill>
                <a:schemeClr val="bg1"/>
              </a:solidFill>
            </a:rPr>
            <a:t>Accélération du développement du capital humain et du bien-être social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290955" y="1738857"/>
        <a:ext cx="8395943" cy="843619"/>
      </dsp:txXfrm>
    </dsp:sp>
    <dsp:sp modelId="{D0F08D3A-9ED9-4560-9666-FDA9A64ACBC7}">
      <dsp:nvSpPr>
        <dsp:cNvPr id="0" name=""/>
        <dsp:cNvSpPr/>
      </dsp:nvSpPr>
      <dsp:spPr>
        <a:xfrm>
          <a:off x="1099509" y="726808"/>
          <a:ext cx="1164407" cy="2489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753"/>
              </a:lnTo>
              <a:lnTo>
                <a:pt x="1164407" y="248975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46739-BADD-4812-B0DA-F199CE501F31}">
      <dsp:nvSpPr>
        <dsp:cNvPr id="0" name=""/>
        <dsp:cNvSpPr/>
      </dsp:nvSpPr>
      <dsp:spPr>
        <a:xfrm>
          <a:off x="2263916" y="2745546"/>
          <a:ext cx="8494412" cy="942030"/>
        </a:xfrm>
        <a:prstGeom prst="roundRect">
          <a:avLst>
            <a:gd name="adj" fmla="val 10000"/>
          </a:avLst>
        </a:prstGeom>
        <a:solidFill>
          <a:srgbClr val="00B05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1"/>
              </a:solidFill>
            </a:rPr>
            <a:t>AS3 : Accélération de la transformation structurelle de l’économie par l’industrialisation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291507" y="2773137"/>
        <a:ext cx="8439230" cy="886848"/>
      </dsp:txXfrm>
    </dsp:sp>
    <dsp:sp modelId="{1C1698A8-7328-4640-BD31-003603CF98BE}">
      <dsp:nvSpPr>
        <dsp:cNvPr id="0" name=""/>
        <dsp:cNvSpPr/>
      </dsp:nvSpPr>
      <dsp:spPr>
        <a:xfrm>
          <a:off x="1099509" y="726808"/>
          <a:ext cx="1138174" cy="3608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8929"/>
              </a:lnTo>
              <a:lnTo>
                <a:pt x="1138174" y="360892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E8713-C30D-4D39-B294-9147E048FF0D}">
      <dsp:nvSpPr>
        <dsp:cNvPr id="0" name=""/>
        <dsp:cNvSpPr/>
      </dsp:nvSpPr>
      <dsp:spPr>
        <a:xfrm>
          <a:off x="2237683" y="3865672"/>
          <a:ext cx="8502356" cy="940130"/>
        </a:xfrm>
        <a:prstGeom prst="roundRect">
          <a:avLst>
            <a:gd name="adj" fmla="val 10000"/>
          </a:avLst>
        </a:prstGeom>
        <a:solidFill>
          <a:srgbClr val="00B05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1"/>
              </a:solidFill>
            </a:rPr>
            <a:t>AS4 : Développement des infrastructures harmonieusement réparties sur le territoire national et préservation de l’environnement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265218" y="3893207"/>
        <a:ext cx="8447286" cy="885060"/>
      </dsp:txXfrm>
    </dsp:sp>
    <dsp:sp modelId="{F267F312-D3EF-44AC-9C6E-E427CC4E5585}">
      <dsp:nvSpPr>
        <dsp:cNvPr id="0" name=""/>
        <dsp:cNvSpPr/>
      </dsp:nvSpPr>
      <dsp:spPr>
        <a:xfrm>
          <a:off x="1099509" y="726808"/>
          <a:ext cx="1114860" cy="4586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638"/>
              </a:lnTo>
              <a:lnTo>
                <a:pt x="1114860" y="458663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A315D-4A00-4A65-BF88-AE68AEA2E086}">
      <dsp:nvSpPr>
        <dsp:cNvPr id="0" name=""/>
        <dsp:cNvSpPr/>
      </dsp:nvSpPr>
      <dsp:spPr>
        <a:xfrm>
          <a:off x="2214369" y="4951291"/>
          <a:ext cx="8587952" cy="724309"/>
        </a:xfrm>
        <a:prstGeom prst="roundRect">
          <a:avLst>
            <a:gd name="adj" fmla="val 10000"/>
          </a:avLst>
        </a:prstGeom>
        <a:solidFill>
          <a:srgbClr val="00B05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1"/>
              </a:solidFill>
            </a:rPr>
            <a:t>AS5 : Renforcement de l’intégration régionale et de la coopération internationale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235583" y="4972505"/>
        <a:ext cx="8545524" cy="681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46E5F032-D6F6-48D4-92C0-09974CA5F12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DEBF2DE3-7C4F-40E7-89BE-3A3CAD904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143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D0816BEE-E3D4-465A-BCFA-B7B02AB21DDB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D9DE11AF-8772-41B1-97B9-8E22BA73E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51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9E4E7-523E-4E9B-B7EA-5B56B216DBC3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8982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0A1-6CFF-4FEA-9106-9919B61E154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03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33400" y="885825"/>
            <a:ext cx="7870825" cy="4427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1300" dirty="0">
                <a:solidFill>
                  <a:schemeClr val="tx1"/>
                </a:solidFill>
              </a:rPr>
              <a:t>A QUELS RESULTATS SOMMES NOUS PARVENUS APRES TROIS ANNEES DE MISE EN ŒUVRE DU PND ?</a:t>
            </a:r>
          </a:p>
          <a:p>
            <a:pPr algn="just"/>
            <a:endParaRPr lang="fr-FR" sz="1300" dirty="0">
              <a:solidFill>
                <a:schemeClr val="tx1"/>
              </a:solidFill>
            </a:endParaRPr>
          </a:p>
          <a:p>
            <a:pPr algn="just"/>
            <a:r>
              <a:rPr lang="fr-FR" sz="1300" b="1" dirty="0">
                <a:solidFill>
                  <a:schemeClr val="tx1"/>
                </a:solidFill>
              </a:rPr>
              <a:t>Excellence Monsieur le Premier Ministre,</a:t>
            </a:r>
            <a:endParaRPr lang="fr-FR" sz="1300" dirty="0">
              <a:solidFill>
                <a:schemeClr val="tx1"/>
              </a:solidFill>
            </a:endParaRPr>
          </a:p>
          <a:p>
            <a:pPr algn="just"/>
            <a:r>
              <a:rPr lang="fr-FR" sz="1300" b="1" dirty="0">
                <a:solidFill>
                  <a:schemeClr val="tx1"/>
                </a:solidFill>
              </a:rPr>
              <a:t>Mesdames et messieurs, </a:t>
            </a:r>
          </a:p>
          <a:p>
            <a:pPr algn="just">
              <a:spcBef>
                <a:spcPts val="632"/>
              </a:spcBef>
              <a:spcAft>
                <a:spcPts val="632"/>
              </a:spcAft>
            </a:pPr>
            <a:r>
              <a:rPr lang="fr-FR" sz="1300" dirty="0">
                <a:solidFill>
                  <a:schemeClr val="tx1"/>
                </a:solidFill>
              </a:rPr>
              <a:t>La vision du développement affirmée par Président de la République dès son accession au pouvoir d’Etat est de faire de la Côte d’Ivoire un pays émergent à l’horizon 2020. </a:t>
            </a:r>
          </a:p>
          <a:p>
            <a:pPr algn="just">
              <a:spcBef>
                <a:spcPts val="632"/>
              </a:spcBef>
              <a:spcAft>
                <a:spcPts val="632"/>
              </a:spcAft>
            </a:pPr>
            <a:r>
              <a:rPr lang="fr-FR" sz="1300" dirty="0">
                <a:solidFill>
                  <a:schemeClr val="tx1"/>
                </a:solidFill>
              </a:rPr>
              <a:t>Cette vision a été opérationnalisée dans un premier Plan National de Développement (PND) couvrant la période 2012-2015 et qui a pour objectifs de poser d’ici 2015 les fondements de la Côte d’Ivoire émergente à l’horizon 2020. </a:t>
            </a:r>
          </a:p>
          <a:p>
            <a:pPr algn="just"/>
            <a:r>
              <a:rPr lang="fr-FR" sz="1300" dirty="0">
                <a:solidFill>
                  <a:schemeClr val="tx1"/>
                </a:solidFill>
              </a:rPr>
              <a:t>Les objectifs de croissance du PND étaient d’atteindre un taux de croissance de 8,1% en 2012 puis 9% en 2013 et les deux chiffres à partir de 2014.</a:t>
            </a:r>
          </a:p>
          <a:p>
            <a:pPr algn="just"/>
            <a:r>
              <a:rPr lang="fr-FR" sz="1300" dirty="0">
                <a:solidFill>
                  <a:schemeClr val="tx1"/>
                </a:solidFill>
              </a:rPr>
              <a:t>Les dernières données disponibles montrent que le taux de croissance est ressorti à 9,8% en 2012 et 9,2% en 2013. Pour l’année 2014, il est de 9,0%. Ces niveaux de réalisation restent quasiment conformes au cadrage du PND.</a:t>
            </a:r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21284" indent="-3158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63515" indent="-2527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68921" indent="-2527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74326" indent="-2527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79732" indent="-2527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85138" indent="-2527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90544" indent="-2527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95950" indent="-2527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746EA5D-8377-4A9E-9A96-3AF9B78D5547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6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21284" indent="-3158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63515" indent="-2527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68921" indent="-2527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74326" indent="-2527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79732" indent="-2527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85138" indent="-2527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90544" indent="-2527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95950" indent="-2527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33433F-A062-4C64-BABD-CF4F781986B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6394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21284" indent="-3158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63515" indent="-2527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68921" indent="-2527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74326" indent="-2527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79732" indent="-2527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85138" indent="-2527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90544" indent="-2527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95950" indent="-2527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33433F-A062-4C64-BABD-CF4F781986B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8130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2772" indent="-301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4265" indent="-2408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5971" indent="-2408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67677" indent="-2408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82F185-E70E-4D5F-858B-4A0CA532EC7F}" type="slidenum">
              <a:rPr lang="fr-FR" altLang="fr-FR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1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E58E-F822-4D68-B682-C2C6CF357C8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94C-7198-4D06-957D-35062313D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83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E58E-F822-4D68-B682-C2C6CF357C8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94C-7198-4D06-957D-35062313D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33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E58E-F822-4D68-B682-C2C6CF357C8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94C-7198-4D06-957D-35062313D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58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E58E-F822-4D68-B682-C2C6CF357C8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94C-7198-4D06-957D-35062313D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49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E58E-F822-4D68-B682-C2C6CF357C8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94C-7198-4D06-957D-35062313D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12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E58E-F822-4D68-B682-C2C6CF357C8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94C-7198-4D06-957D-35062313D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20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E58E-F822-4D68-B682-C2C6CF357C8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94C-7198-4D06-957D-35062313D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25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E58E-F822-4D68-B682-C2C6CF357C8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94C-7198-4D06-957D-35062313D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49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E58E-F822-4D68-B682-C2C6CF357C8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94C-7198-4D06-957D-35062313D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65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E58E-F822-4D68-B682-C2C6CF357C8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94C-7198-4D06-957D-35062313D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12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E58E-F822-4D68-B682-C2C6CF357C8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94C-7198-4D06-957D-35062313D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E58E-F822-4D68-B682-C2C6CF357C89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2794C-7198-4D06-957D-35062313D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8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6000">
              <a:schemeClr val="bg1"/>
            </a:gs>
            <a:gs pos="100000">
              <a:srgbClr val="FFC000">
                <a:alpha val="50000"/>
              </a:srgbClr>
            </a:gs>
            <a:gs pos="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" t="32821" r="562" b="-32821"/>
          <a:stretch/>
        </p:blipFill>
        <p:spPr>
          <a:xfrm>
            <a:off x="770643" y="492370"/>
            <a:ext cx="8338764" cy="9261230"/>
          </a:xfrm>
          <a:prstGeom prst="rect">
            <a:avLst/>
          </a:prstGeom>
        </p:spPr>
      </p:pic>
      <p:sp>
        <p:nvSpPr>
          <p:cNvPr id="7" name="Titre 6"/>
          <p:cNvSpPr txBox="1">
            <a:spLocks noGrp="1"/>
          </p:cNvSpPr>
          <p:nvPr>
            <p:ph type="ctrTitle"/>
          </p:nvPr>
        </p:nvSpPr>
        <p:spPr>
          <a:xfrm>
            <a:off x="836908" y="3688351"/>
            <a:ext cx="8272499" cy="1255728"/>
          </a:xfrm>
          <a:solidFill>
            <a:srgbClr val="FF990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solidFill>
                  <a:prstClr val="white"/>
                </a:solidFill>
                <a:latin typeface="Calibri"/>
              </a:rPr>
              <a:t>« 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GROUPE CONSULTATIF PND 2016-2020 : CAP SUR L’EMERGENCE; </a:t>
            </a:r>
            <a:br>
              <a:rPr lang="fr-FR" sz="2800" b="1" dirty="0" smtClean="0">
                <a:solidFill>
                  <a:prstClr val="white"/>
                </a:solidFill>
                <a:latin typeface="Calibri"/>
              </a:rPr>
            </a:b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ENJEUX ET OPPORTUNITES POUR LA COTE D’IVOIRE »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01119" y="5567247"/>
            <a:ext cx="7384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Madame Nialé KABA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Ministre du Plan et du Développement</a:t>
            </a:r>
            <a:endParaRPr lang="fr-FR" sz="32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9" name="Picture 12" descr="https://philippehua.files.wordpress.com/2014/12/pont-hkb.jpg?w=570&amp;h=300&amp;crop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335" y="2730898"/>
            <a:ext cx="2653048" cy="22719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r="11826"/>
          <a:stretch/>
        </p:blipFill>
        <p:spPr>
          <a:xfrm>
            <a:off x="9691721" y="5131613"/>
            <a:ext cx="2124277" cy="1584176"/>
          </a:xfrm>
          <a:prstGeom prst="ellipse">
            <a:avLst/>
          </a:prstGeom>
          <a:ln w="38100">
            <a:solidFill>
              <a:srgbClr val="D2EBB7"/>
            </a:solidFill>
          </a:ln>
          <a:effectLst>
            <a:outerShdw dist="107950" dir="2700000" algn="l" rotWithShape="0">
              <a:srgbClr val="B25202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5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6000">
              <a:schemeClr val="bg1"/>
            </a:gs>
            <a:gs pos="100000">
              <a:srgbClr val="FFC000">
                <a:alpha val="50000"/>
              </a:srgbClr>
            </a:gs>
            <a:gs pos="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7"/>
          <p:cNvSpPr>
            <a:spLocks noGrp="1" noChangeArrowheads="1"/>
          </p:cNvSpPr>
          <p:nvPr>
            <p:ph type="ctrTitle"/>
          </p:nvPr>
        </p:nvSpPr>
        <p:spPr bwMode="ltGray">
          <a:xfrm>
            <a:off x="1875936" y="219074"/>
            <a:ext cx="8424936" cy="647700"/>
          </a:xfrm>
          <a:prstGeom prst="roundRect">
            <a:avLst>
              <a:gd name="adj" fmla="val 1750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fr-FR" sz="2800" b="1" dirty="0"/>
              <a:t>PRINCIPAUX AGREGATS DU CADRAGE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8404" y="870879"/>
            <a:ext cx="389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(En milliards de FCFA)</a:t>
            </a:r>
          </a:p>
        </p:txBody>
      </p:sp>
      <p:grpSp>
        <p:nvGrpSpPr>
          <p:cNvPr id="11" name="Group 5"/>
          <p:cNvGrpSpPr/>
          <p:nvPr/>
        </p:nvGrpSpPr>
        <p:grpSpPr>
          <a:xfrm>
            <a:off x="-7597" y="502867"/>
            <a:ext cx="12192001" cy="6217129"/>
            <a:chOff x="452007" y="1711250"/>
            <a:chExt cx="8040926" cy="1564831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452007" y="1874274"/>
              <a:ext cx="7928414" cy="14018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1720850" y="1711250"/>
              <a:ext cx="6772083" cy="254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fr-FR" sz="5400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462579" y="1480507"/>
          <a:ext cx="11081052" cy="5023754"/>
        </p:xfrm>
        <a:graphic>
          <a:graphicData uri="http://schemas.openxmlformats.org/drawingml/2006/table">
            <a:tbl>
              <a:tblPr/>
              <a:tblGrid>
                <a:gridCol w="2573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0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9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09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09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731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6248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2410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Projections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2016-2020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Répartition </a:t>
                      </a:r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lang="fr-F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900,6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21 147,1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25 983,6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686,6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582,5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33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Taux de croissance du PIB réel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9,5%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9,8%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8,9%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8,8%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8,3%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8,0%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14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Investissement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3 528,1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4 277,20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5 148,53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6 000,28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6 847,32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7 726,67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30 000,00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314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Public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1 502,2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1 643.68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1 950.68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2 286.28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2 560.38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2 843.44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11 284,45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37,6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14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Privé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2 025,9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2 633,52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3 197,85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3 714,00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4 286,94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4 883,23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18 715,55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62,4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833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Taux d'investissement (% PIB)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314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Public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Privé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Epargne Publique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2,7%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3,2%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4,2%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5,3%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5,9%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6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6000">
              <a:schemeClr val="bg1"/>
            </a:gs>
            <a:gs pos="100000">
              <a:srgbClr val="FFC000">
                <a:alpha val="50000"/>
              </a:srgbClr>
            </a:gs>
            <a:gs pos="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7"/>
          <p:cNvSpPr>
            <a:spLocks noGrp="1" noChangeArrowheads="1"/>
          </p:cNvSpPr>
          <p:nvPr>
            <p:ph type="ctrTitle"/>
          </p:nvPr>
        </p:nvSpPr>
        <p:spPr bwMode="ltGray">
          <a:xfrm>
            <a:off x="801238" y="133425"/>
            <a:ext cx="10176153" cy="531209"/>
          </a:xfrm>
          <a:prstGeom prst="roundRect">
            <a:avLst>
              <a:gd name="adj" fmla="val 1750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FR" sz="2800" b="1" dirty="0"/>
              <a:t>MECANISME DE SUIVI DE LA MISE EN ŒUVRE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772732"/>
            <a:ext cx="10888394" cy="5996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172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6000">
              <a:schemeClr val="bg1"/>
            </a:gs>
            <a:gs pos="100000">
              <a:srgbClr val="FFC000">
                <a:alpha val="50000"/>
              </a:srgbClr>
            </a:gs>
            <a:gs pos="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247172" y="0"/>
            <a:ext cx="79697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fr-FR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ORGANISATION DU GROUPE  CONSULTATIF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83549" y="902083"/>
            <a:ext cx="10296981" cy="549381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 sz="2800">
                <a:solidFill>
                  <a:prstClr val="black"/>
                </a:solidFill>
              </a:defRPr>
            </a:lvl1pPr>
          </a:lstStyle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600" dirty="0"/>
              <a:t> </a:t>
            </a:r>
            <a:r>
              <a:rPr lang="fr-FR" sz="2600" b="1" dirty="0"/>
              <a:t>17 et 18 Mai 2016 à Paris</a:t>
            </a:r>
          </a:p>
          <a:p>
            <a:pPr lvl="1" algn="just"/>
            <a:endParaRPr lang="fr-FR" sz="800" b="1" dirty="0"/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600" b="1" dirty="0"/>
              <a:t>L’objectif majeur du GC est de partager avec tous les partenaires la vision de la Côte d’Ivoire contenue dans le PND et mobiliser les financements extérieurs publics et privés, nécessaires à la mise en œuvre dudit Plan.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fr-FR" sz="900" b="1" dirty="0"/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600" b="1" dirty="0"/>
              <a:t>Le besoin de financement destiné à l’investissement public est de      4 425,2 milliards de FCFA (7,4 milliards de dollars) sur la période 2017-2020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fr-FR" sz="1000" b="1" dirty="0"/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600" b="1" dirty="0"/>
              <a:t>Une journée spéciale dédiée au secteur privée avec Présentation des projets structurants, Panel sur les secteurs prioritaires de l’émergence, Contacts bilatéraux B to B et B to G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fr-FR" sz="1050" b="1" dirty="0"/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600" b="1" dirty="0"/>
              <a:t> Site web du GC: www.gcpnd.gouv.ci </a:t>
            </a:r>
          </a:p>
        </p:txBody>
      </p:sp>
    </p:spTree>
    <p:extLst>
      <p:ext uri="{BB962C8B-B14F-4D97-AF65-F5344CB8AC3E}">
        <p14:creationId xmlns:p14="http://schemas.microsoft.com/office/powerpoint/2010/main" val="2918438712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6000">
              <a:schemeClr val="bg1"/>
            </a:gs>
            <a:gs pos="100000">
              <a:srgbClr val="FFC000">
                <a:alpha val="50000"/>
              </a:srgbClr>
            </a:gs>
            <a:gs pos="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2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6335" y="2191385"/>
            <a:ext cx="10515600" cy="1761637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MERCI POUR VOTRE ATTENTION </a:t>
            </a:r>
            <a:endParaRPr lang="fr-FR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28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6000">
              <a:schemeClr val="bg1"/>
            </a:gs>
            <a:gs pos="100000">
              <a:srgbClr val="FFC000">
                <a:alpha val="50000"/>
              </a:srgbClr>
            </a:gs>
            <a:gs pos="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82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fr-FR" sz="5400" b="1" smtClean="0">
                <a:latin typeface="+mn-lt"/>
                <a:ea typeface="+mn-ea"/>
                <a:cs typeface="+mn-cs"/>
              </a:rPr>
              <a:t>PLAN DE PRESENTATION</a:t>
            </a:r>
            <a:endParaRPr lang="fr-FR" sz="54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69440" y="1392701"/>
            <a:ext cx="10484360" cy="52656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200150" lvl="1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3000" b="1" smtClean="0"/>
              <a:t>Défis de développement en 2011</a:t>
            </a:r>
          </a:p>
          <a:p>
            <a:pPr marL="1200150" lvl="1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fr-FR" sz="1200" b="1" smtClean="0"/>
          </a:p>
          <a:p>
            <a:pPr marL="1200150" lvl="1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3000" b="1" smtClean="0"/>
              <a:t>Bilan du précédent Groupe consultatif </a:t>
            </a:r>
          </a:p>
          <a:p>
            <a:pPr marL="1200150" lvl="1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fr-FR" sz="1200" b="1" smtClean="0"/>
          </a:p>
          <a:p>
            <a:pPr marL="1200150" lvl="1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3000" b="1" smtClean="0"/>
              <a:t>Orientations stratégiques du PND 2016-2020</a:t>
            </a:r>
          </a:p>
          <a:p>
            <a:pPr marL="1200150" lvl="1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fr-FR" sz="1200" b="1" smtClean="0"/>
          </a:p>
          <a:p>
            <a:pPr marL="1200150" lvl="1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3000" b="1" smtClean="0"/>
              <a:t>Principaux agrégats du cadrage macroéconomique du PND</a:t>
            </a:r>
          </a:p>
          <a:p>
            <a:pPr marL="1200150" lvl="1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fr-FR" sz="1200" b="1" smtClean="0"/>
          </a:p>
          <a:p>
            <a:pPr marL="1200150" lvl="1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3000" b="1" smtClean="0"/>
              <a:t>Organisation du Groupe Consultatif à PARIS</a:t>
            </a:r>
          </a:p>
          <a:p>
            <a:pPr marL="1200150" lvl="1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fr-FR" sz="3000" b="1" smtClean="0"/>
          </a:p>
          <a:p>
            <a:pPr marL="457200" lvl="1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fr-FR" sz="3000" b="1" smtClean="0"/>
          </a:p>
          <a:p>
            <a:pPr marL="1200150" lvl="1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fr-FR" sz="2800" b="1" dirty="0" smtClean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838200" y="1029516"/>
            <a:ext cx="10515600" cy="28135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8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6000">
              <a:schemeClr val="bg1"/>
            </a:gs>
            <a:gs pos="100000">
              <a:srgbClr val="FFC000">
                <a:alpha val="50000"/>
              </a:srgbClr>
            </a:gs>
            <a:gs pos="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C:\Users\MAEHUGUES\Desktop\TACHE ACTUELLE\PND\Picture4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007">
            <a:off x="4799856" y="2123923"/>
            <a:ext cx="6626640" cy="4689459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  <a:scene3d>
            <a:camera prst="perspectiveContrastingLef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26523" y="1347335"/>
            <a:ext cx="9697791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7" indent="-285737" algn="just">
              <a:buFont typeface="Wingdings" pitchFamily="2" charset="2"/>
              <a:buChar char="q"/>
            </a:pPr>
            <a:endParaRPr lang="fr-FR" sz="1100" b="1" dirty="0">
              <a:latin typeface="Albertus Extra Bold" pitchFamily="34" charset="0"/>
            </a:endParaRPr>
          </a:p>
          <a:p>
            <a:pPr marL="285737" indent="-285737" algn="just">
              <a:buFont typeface="Wingdings" pitchFamily="2" charset="2"/>
              <a:buChar char="q"/>
            </a:pPr>
            <a:r>
              <a:rPr lang="fr-FR" sz="2800" b="1" dirty="0" smtClean="0">
                <a:latin typeface="Albertus Extra Bold" pitchFamily="34" charset="0"/>
              </a:rPr>
              <a:t>A l’accession de SEM Alassane OUATTARA à la magistrature suprême en 2011, la Côte d’Ivoire faisait </a:t>
            </a:r>
            <a:r>
              <a:rPr lang="fr-FR" sz="2800" b="1" dirty="0">
                <a:latin typeface="Albertus Extra Bold" pitchFamily="34" charset="0"/>
              </a:rPr>
              <a:t>face à 4 défis majeurs: </a:t>
            </a:r>
          </a:p>
          <a:p>
            <a:pPr lvl="1" algn="just"/>
            <a:endParaRPr lang="fr-FR" sz="2800" b="1" dirty="0">
              <a:latin typeface="Albertus Extra Bold" pitchFamily="34" charset="0"/>
            </a:endParaRPr>
          </a:p>
          <a:p>
            <a:pPr marL="742937" lvl="1" indent="-285737" algn="just">
              <a:buFont typeface="Wingdings" pitchFamily="2" charset="2"/>
              <a:buChar char="q"/>
            </a:pPr>
            <a:r>
              <a:rPr lang="fr-FR" sz="2800" b="1" dirty="0">
                <a:latin typeface="Albertus Extra Bold" pitchFamily="34" charset="0"/>
              </a:rPr>
              <a:t> </a:t>
            </a:r>
            <a:r>
              <a:rPr lang="fr-FR" sz="2800" b="1" dirty="0">
                <a:solidFill>
                  <a:srgbClr val="00B0F0"/>
                </a:solidFill>
                <a:latin typeface="Albertus Extra Bold" pitchFamily="34" charset="0"/>
              </a:rPr>
              <a:t>Rétablir la Sécurité et l’Etat de </a:t>
            </a:r>
            <a:r>
              <a:rPr lang="fr-FR" sz="2800" b="1" dirty="0" smtClean="0">
                <a:solidFill>
                  <a:srgbClr val="00B0F0"/>
                </a:solidFill>
                <a:latin typeface="Albertus Extra Bold" pitchFamily="34" charset="0"/>
              </a:rPr>
              <a:t>droit</a:t>
            </a:r>
            <a:endParaRPr lang="fr-FR" sz="2800" b="1" dirty="0">
              <a:latin typeface="Albertus Extra Bold" pitchFamily="34" charset="0"/>
            </a:endParaRPr>
          </a:p>
          <a:p>
            <a:pPr marL="742937" lvl="1" indent="-285737" algn="just">
              <a:buFont typeface="Wingdings" pitchFamily="2" charset="2"/>
              <a:buChar char="q"/>
            </a:pPr>
            <a:endParaRPr lang="fr-FR" sz="2800" b="1" dirty="0" smtClean="0">
              <a:latin typeface="Albertus Extra Bold" pitchFamily="34" charset="0"/>
            </a:endParaRPr>
          </a:p>
          <a:p>
            <a:pPr marL="742937" lvl="1" indent="-285737" algn="just">
              <a:buFont typeface="Wingdings" pitchFamily="2" charset="2"/>
              <a:buChar char="q"/>
            </a:pPr>
            <a:r>
              <a:rPr lang="fr-FR" sz="2800" b="1" dirty="0" smtClean="0">
                <a:latin typeface="Albertus Extra Bold" pitchFamily="34" charset="0"/>
              </a:rPr>
              <a:t> </a:t>
            </a:r>
            <a:r>
              <a:rPr lang="fr-FR" sz="2800" b="1" dirty="0">
                <a:latin typeface="Albertus Extra Bold" pitchFamily="34" charset="0"/>
              </a:rPr>
              <a:t>Consolider la Réconciliation et la </a:t>
            </a:r>
            <a:r>
              <a:rPr lang="fr-FR" sz="2800" b="1" dirty="0" smtClean="0">
                <a:latin typeface="Albertus Extra Bold" pitchFamily="34" charset="0"/>
              </a:rPr>
              <a:t>Paix</a:t>
            </a:r>
            <a:endParaRPr lang="fr-FR" sz="2800" b="1" dirty="0">
              <a:latin typeface="Albertus Extra Bold" pitchFamily="34" charset="0"/>
            </a:endParaRPr>
          </a:p>
          <a:p>
            <a:pPr marL="742937" lvl="1" indent="-285737" algn="just">
              <a:buFont typeface="Wingdings" pitchFamily="2" charset="2"/>
              <a:buChar char="q"/>
            </a:pPr>
            <a:endParaRPr lang="fr-FR" sz="2800" b="1" dirty="0">
              <a:latin typeface="Albertus Extra Bold" pitchFamily="34" charset="0"/>
            </a:endParaRPr>
          </a:p>
          <a:p>
            <a:pPr marL="742937" lvl="1" indent="-285737" algn="just">
              <a:buFont typeface="Wingdings" pitchFamily="2" charset="2"/>
              <a:buChar char="q"/>
            </a:pPr>
            <a:r>
              <a:rPr lang="fr-FR" sz="2800" b="1" dirty="0" smtClean="0">
                <a:solidFill>
                  <a:srgbClr val="00B050"/>
                </a:solidFill>
                <a:latin typeface="Albertus Extra Bold" pitchFamily="34" charset="0"/>
              </a:rPr>
              <a:t> Relancer </a:t>
            </a:r>
            <a:r>
              <a:rPr lang="fr-FR" sz="2800" b="1" dirty="0">
                <a:solidFill>
                  <a:srgbClr val="00B050"/>
                </a:solidFill>
                <a:latin typeface="Albertus Extra Bold" pitchFamily="34" charset="0"/>
              </a:rPr>
              <a:t>l’économie</a:t>
            </a:r>
            <a:r>
              <a:rPr lang="fr-FR" sz="2800" b="1" dirty="0">
                <a:latin typeface="Albertus Extra Bold" pitchFamily="34" charset="0"/>
              </a:rPr>
              <a:t> </a:t>
            </a:r>
            <a:r>
              <a:rPr lang="fr-FR" sz="2800" b="1" dirty="0" smtClean="0">
                <a:latin typeface="Albertus Extra Bold" pitchFamily="34" charset="0"/>
              </a:rPr>
              <a:t>et </a:t>
            </a:r>
            <a:endParaRPr lang="fr-FR" sz="2800" b="1" dirty="0">
              <a:latin typeface="Albertus Extra Bold" pitchFamily="34" charset="0"/>
            </a:endParaRPr>
          </a:p>
          <a:p>
            <a:pPr marL="742937" lvl="1" indent="-285737" algn="just">
              <a:buFont typeface="Wingdings" pitchFamily="2" charset="2"/>
              <a:buChar char="q"/>
            </a:pPr>
            <a:endParaRPr lang="fr-FR" sz="2800" b="1" dirty="0">
              <a:latin typeface="Albertus Extra Bold" pitchFamily="34" charset="0"/>
            </a:endParaRPr>
          </a:p>
          <a:p>
            <a:pPr marL="742937" lvl="1" indent="-285737" algn="just">
              <a:buFont typeface="Wingdings" pitchFamily="2" charset="2"/>
              <a:buChar char="q"/>
            </a:pPr>
            <a:r>
              <a:rPr lang="fr-FR" sz="2800" b="1" dirty="0">
                <a:latin typeface="Albertus Extra Bold" pitchFamily="34" charset="0"/>
              </a:rPr>
              <a:t> </a:t>
            </a:r>
            <a:r>
              <a:rPr lang="fr-FR" sz="2800" b="1" dirty="0" smtClean="0">
                <a:latin typeface="Albertus Extra Bold" pitchFamily="34" charset="0"/>
              </a:rPr>
              <a:t>Restaurer </a:t>
            </a:r>
            <a:r>
              <a:rPr lang="fr-FR" sz="2800" b="1" dirty="0">
                <a:latin typeface="Albertus Extra Bold" pitchFamily="34" charset="0"/>
              </a:rPr>
              <a:t>l’image du </a:t>
            </a:r>
            <a:r>
              <a:rPr lang="fr-FR" sz="2800" b="1" dirty="0" smtClean="0">
                <a:latin typeface="Albertus Extra Bold" pitchFamily="34" charset="0"/>
              </a:rPr>
              <a:t>pays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2286" y="314514"/>
            <a:ext cx="8731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DEFIS DE DEVELOPPEMENT EN 2011</a:t>
            </a:r>
          </a:p>
        </p:txBody>
      </p:sp>
    </p:spTree>
    <p:extLst>
      <p:ext uri="{BB962C8B-B14F-4D97-AF65-F5344CB8AC3E}">
        <p14:creationId xmlns:p14="http://schemas.microsoft.com/office/powerpoint/2010/main" val="27964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6000">
              <a:schemeClr val="bg1"/>
            </a:gs>
            <a:gs pos="100000">
              <a:srgbClr val="FFC000">
                <a:alpha val="50000"/>
              </a:srgbClr>
            </a:gs>
            <a:gs pos="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0827" y="-93561"/>
            <a:ext cx="10610849" cy="839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fr-FR" sz="2800" b="1" dirty="0"/>
              <a:t>REPONSES AUX PRINCIPAUX DEFIS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53" y="988014"/>
            <a:ext cx="10972799" cy="5615986"/>
          </a:xfrm>
        </p:spPr>
        <p:txBody>
          <a:bodyPr/>
          <a:lstStyle/>
          <a:p>
            <a:pPr marL="342900" lvl="1" indent="-342900" algn="just">
              <a:spcBef>
                <a:spcPts val="1200"/>
              </a:spcBef>
              <a:spcAft>
                <a:spcPts val="1200"/>
              </a:spcAft>
              <a:buClr>
                <a:srgbClr val="F07214"/>
              </a:buClr>
              <a:buSzPct val="85000"/>
              <a:buFont typeface="Wingdings" panose="05000000000000000000" pitchFamily="2" charset="2"/>
              <a:buChar char="£"/>
            </a:pPr>
            <a:r>
              <a:rPr lang="fr-FR" dirty="0" smtClean="0">
                <a:solidFill>
                  <a:schemeClr val="tx1"/>
                </a:solidFill>
              </a:rPr>
              <a:t>Affirmation d’une nouvelle vision de développement à l’horizon 2020:</a:t>
            </a:r>
          </a:p>
          <a:p>
            <a:pPr marL="742950" lvl="2" indent="-342900" algn="just">
              <a:spcBef>
                <a:spcPts val="1200"/>
              </a:spcBef>
              <a:spcAft>
                <a:spcPts val="1200"/>
              </a:spcAft>
              <a:buClr>
                <a:srgbClr val="F07214"/>
              </a:buClr>
              <a:buSzPct val="85000"/>
              <a:buFont typeface="Wingdings" panose="05000000000000000000" pitchFamily="2" charset="2"/>
              <a:buChar char="£"/>
            </a:pPr>
            <a:r>
              <a:rPr lang="fr-FR" sz="2800" b="1" dirty="0" smtClean="0">
                <a:solidFill>
                  <a:schemeClr val="tx1"/>
                </a:solidFill>
              </a:rPr>
              <a:t>réduire le taux de pauvreté de plus de la moitié et </a:t>
            </a:r>
          </a:p>
          <a:p>
            <a:pPr marL="742950" lvl="2" indent="-342900" algn="just">
              <a:spcBef>
                <a:spcPts val="1200"/>
              </a:spcBef>
              <a:spcAft>
                <a:spcPts val="1200"/>
              </a:spcAft>
              <a:buClr>
                <a:srgbClr val="F07214"/>
              </a:buClr>
              <a:buSzPct val="85000"/>
              <a:buFont typeface="Wingdings" panose="05000000000000000000" pitchFamily="2" charset="2"/>
              <a:buChar char="£"/>
            </a:pPr>
            <a:r>
              <a:rPr lang="fr-FR" sz="2800" b="1" dirty="0" smtClean="0">
                <a:solidFill>
                  <a:schemeClr val="tx1"/>
                </a:solidFill>
              </a:rPr>
              <a:t>faire de la Côte d’Ivoire un pays émergent</a:t>
            </a:r>
          </a:p>
          <a:p>
            <a:pPr marL="342900" lvl="1" indent="-342900" algn="just">
              <a:spcBef>
                <a:spcPts val="1200"/>
              </a:spcBef>
              <a:spcAft>
                <a:spcPts val="1200"/>
              </a:spcAft>
              <a:buClr>
                <a:srgbClr val="F07214"/>
              </a:buClr>
              <a:buSzPct val="85000"/>
              <a:buFont typeface="Wingdings" panose="05000000000000000000" pitchFamily="2" charset="2"/>
              <a:buChar char="£"/>
            </a:pPr>
            <a:r>
              <a:rPr lang="fr-FR" dirty="0" smtClean="0">
                <a:solidFill>
                  <a:schemeClr val="tx1"/>
                </a:solidFill>
              </a:rPr>
              <a:t>Vision déclinée dans deux Plans Nationaux de Développement (PND)  </a:t>
            </a:r>
          </a:p>
          <a:p>
            <a:pPr marL="742950" lvl="2" indent="-342900" algn="just">
              <a:spcBef>
                <a:spcPts val="1200"/>
              </a:spcBef>
              <a:spcAft>
                <a:spcPts val="1200"/>
              </a:spcAft>
              <a:buClr>
                <a:srgbClr val="F07214"/>
              </a:buClr>
              <a:buSzPct val="85000"/>
              <a:buFont typeface="Wingdings" panose="05000000000000000000" pitchFamily="2" charset="2"/>
              <a:buChar char="£"/>
            </a:pPr>
            <a:r>
              <a:rPr lang="fr-FR" sz="2800" b="1" dirty="0" smtClean="0">
                <a:solidFill>
                  <a:schemeClr val="tx1"/>
                </a:solidFill>
              </a:rPr>
              <a:t>Le 1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er</a:t>
            </a:r>
            <a:r>
              <a:rPr lang="fr-FR" sz="2800" b="1" dirty="0" smtClean="0">
                <a:solidFill>
                  <a:schemeClr val="tx1"/>
                </a:solidFill>
              </a:rPr>
              <a:t> PND devrait poser les fondements de l’émergence entre 2012 et 2015</a:t>
            </a:r>
          </a:p>
          <a:p>
            <a:pPr marL="742950" lvl="2" indent="-342900" algn="just">
              <a:spcBef>
                <a:spcPts val="1200"/>
              </a:spcBef>
              <a:spcAft>
                <a:spcPts val="1200"/>
              </a:spcAft>
              <a:buClr>
                <a:srgbClr val="F07214"/>
              </a:buClr>
              <a:buSzPct val="85000"/>
              <a:buFont typeface="Wingdings" panose="05000000000000000000" pitchFamily="2" charset="2"/>
              <a:buChar char="£"/>
            </a:pPr>
            <a:r>
              <a:rPr lang="fr-FR" sz="2800" b="1" dirty="0" smtClean="0">
                <a:solidFill>
                  <a:schemeClr val="tx1"/>
                </a:solidFill>
              </a:rPr>
              <a:t>Le 2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nd</a:t>
            </a:r>
            <a:r>
              <a:rPr lang="fr-FR" sz="2800" b="1" dirty="0" smtClean="0">
                <a:solidFill>
                  <a:schemeClr val="tx1"/>
                </a:solidFill>
              </a:rPr>
              <a:t> PND couvrant la période 2016-2020 devrait accélérer la marche vers l’émergence à l’horizon 2020</a:t>
            </a:r>
          </a:p>
        </p:txBody>
      </p:sp>
    </p:spTree>
    <p:extLst>
      <p:ext uri="{BB962C8B-B14F-4D97-AF65-F5344CB8AC3E}">
        <p14:creationId xmlns:p14="http://schemas.microsoft.com/office/powerpoint/2010/main" val="23594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6000">
              <a:schemeClr val="bg1"/>
            </a:gs>
            <a:gs pos="100000">
              <a:srgbClr val="FFC000">
                <a:alpha val="50000"/>
              </a:srgbClr>
            </a:gs>
            <a:gs pos="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188" l="9804" r="89869">
                        <a14:foregroundMark x1="29412" y1="33125" x2="24837" y2="16875"/>
                        <a14:foregroundMark x1="16340" y1="83438" x2="16340" y2="84375"/>
                        <a14:foregroundMark x1="84967" y1="82813" x2="85294" y2="84063"/>
                        <a14:foregroundMark x1="84641" y1="82188" x2="84641" y2="82188"/>
                        <a14:foregroundMark x1="24837" y1="37188" x2="27451" y2="46875"/>
                        <a14:foregroundMark x1="62418" y1="80000" x2="62418" y2="80000"/>
                        <a14:backgroundMark x1="41176" y1="80313" x2="36928" y2="96563"/>
                        <a14:backgroundMark x1="61438" y1="82813" x2="58497" y2="93125"/>
                        <a14:backgroundMark x1="55882" y1="77813" x2="55882" y2="77813"/>
                        <a14:backgroundMark x1="72876" y1="91250" x2="72876" y2="91250"/>
                        <a14:backgroundMark x1="72876" y1="95625" x2="72876" y2="95625"/>
                      </a14:backgroundRemoval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0507" y="-358476"/>
            <a:ext cx="9752940" cy="6906951"/>
          </a:xfrm>
          <a:prstGeom prst="rect">
            <a:avLst/>
          </a:prstGeom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3102442" y="620688"/>
            <a:ext cx="7026006" cy="0"/>
          </a:xfrm>
          <a:prstGeom prst="line">
            <a:avLst/>
          </a:prstGeom>
          <a:ln w="50800">
            <a:solidFill>
              <a:srgbClr val="2D771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Freeform 3"/>
          <p:cNvSpPr>
            <a:spLocks/>
          </p:cNvSpPr>
          <p:nvPr/>
        </p:nvSpPr>
        <p:spPr bwMode="gray">
          <a:xfrm rot="419441">
            <a:off x="1899756" y="5264681"/>
            <a:ext cx="7804447" cy="1991813"/>
          </a:xfrm>
          <a:prstGeom prst="roundRect">
            <a:avLst/>
          </a:prstGeom>
          <a:gradFill flip="none" rotWithShape="1">
            <a:gsLst>
              <a:gs pos="29000">
                <a:srgbClr val="C17B7A"/>
              </a:gs>
              <a:gs pos="50293">
                <a:srgbClr val="D18E6A"/>
              </a:gs>
              <a:gs pos="17000">
                <a:schemeClr val="tx2">
                  <a:lumMod val="60000"/>
                  <a:lumOff val="40000"/>
                </a:schemeClr>
              </a:gs>
              <a:gs pos="60000">
                <a:srgbClr val="FFBB54"/>
              </a:gs>
              <a:gs pos="77000">
                <a:srgbClr val="ECAD4E"/>
              </a:gs>
              <a:gs pos="82000">
                <a:srgbClr val="B6D45A"/>
              </a:gs>
            </a:gsLst>
            <a:lin ang="0" scaled="1"/>
            <a:tileRect/>
          </a:gradFill>
          <a:ln w="34925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100000">
              <a:rot lat="17262067" lon="3358706" rev="18730105"/>
            </a:camera>
            <a:lightRig rig="threePt" dir="b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flatTx/>
          </a:bodyPr>
          <a:lstStyle/>
          <a:p>
            <a:endParaRPr lang="fr-FR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13539" y="2708920"/>
            <a:ext cx="1689100" cy="3706812"/>
            <a:chOff x="6589539" y="2997683"/>
            <a:chExt cx="1689100" cy="3706812"/>
          </a:xfrm>
        </p:grpSpPr>
        <p:sp>
          <p:nvSpPr>
            <p:cNvPr id="40" name="Rectangle 64"/>
            <p:cNvSpPr>
              <a:spLocks noChangeArrowheads="1"/>
            </p:cNvSpPr>
            <p:nvPr/>
          </p:nvSpPr>
          <p:spPr bwMode="auto">
            <a:xfrm>
              <a:off x="7016684" y="5949280"/>
              <a:ext cx="870751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2015</a:t>
              </a:r>
            </a:p>
          </p:txBody>
        </p:sp>
        <p:sp>
          <p:nvSpPr>
            <p:cNvPr id="62" name="AutoShape 6"/>
            <p:cNvSpPr>
              <a:spLocks noChangeArrowheads="1"/>
            </p:cNvSpPr>
            <p:nvPr/>
          </p:nvSpPr>
          <p:spPr bwMode="gray">
            <a:xfrm flipV="1">
              <a:off x="6591127" y="3015145"/>
              <a:ext cx="1687512" cy="3689350"/>
            </a:xfrm>
            <a:prstGeom prst="can">
              <a:avLst>
                <a:gd name="adj" fmla="val 22946"/>
              </a:avLst>
            </a:prstGeom>
            <a:gradFill rotWithShape="1">
              <a:gsLst>
                <a:gs pos="0">
                  <a:srgbClr val="EAEAEA">
                    <a:gamma/>
                    <a:shade val="63529"/>
                    <a:invGamma/>
                    <a:alpha val="78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EAEAEA">
                    <a:gamma/>
                    <a:shade val="63529"/>
                    <a:invGamma/>
                    <a:alpha val="60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1" name="Group 10"/>
            <p:cNvGrpSpPr>
              <a:grpSpLocks/>
            </p:cNvGrpSpPr>
            <p:nvPr/>
          </p:nvGrpSpPr>
          <p:grpSpPr bwMode="auto">
            <a:xfrm>
              <a:off x="6589539" y="2997683"/>
              <a:ext cx="1687513" cy="520700"/>
              <a:chOff x="1003" y="2400"/>
              <a:chExt cx="1089" cy="336"/>
            </a:xfrm>
          </p:grpSpPr>
          <p:sp>
            <p:nvSpPr>
              <p:cNvPr id="107" name="Oval 11"/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rgbClr val="669900">
                      <a:gamma/>
                      <a:shade val="57255"/>
                      <a:invGamma/>
                    </a:srgbClr>
                  </a:gs>
                  <a:gs pos="50000">
                    <a:srgbClr val="669900"/>
                  </a:gs>
                  <a:gs pos="100000">
                    <a:srgbClr val="669900">
                      <a:gamma/>
                      <a:shade val="5725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Oval 12"/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rgbClr val="669900">
                      <a:gamma/>
                      <a:tint val="28627"/>
                      <a:invGamma/>
                    </a:srgbClr>
                  </a:gs>
                  <a:gs pos="100000">
                    <a:srgbClr val="66990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301703" y="4797152"/>
            <a:ext cx="1698625" cy="1624012"/>
            <a:chOff x="777702" y="5080483"/>
            <a:chExt cx="1698625" cy="1624012"/>
          </a:xfrm>
        </p:grpSpPr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1163858" y="5932765"/>
              <a:ext cx="870751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2012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7702" y="5080483"/>
              <a:ext cx="1698625" cy="1624012"/>
              <a:chOff x="777702" y="5080483"/>
              <a:chExt cx="1698625" cy="162401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77702" y="5080483"/>
                <a:ext cx="1698625" cy="1624012"/>
                <a:chOff x="777702" y="5080483"/>
                <a:chExt cx="1698625" cy="1624012"/>
              </a:xfrm>
            </p:grpSpPr>
            <p:sp>
              <p:nvSpPr>
                <p:cNvPr id="59" name="AutoShape 3"/>
                <p:cNvSpPr>
                  <a:spLocks noChangeArrowheads="1"/>
                </p:cNvSpPr>
                <p:nvPr/>
              </p:nvSpPr>
              <p:spPr bwMode="gray">
                <a:xfrm flipV="1">
                  <a:off x="777702" y="5115408"/>
                  <a:ext cx="1698625" cy="1589087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EAEAEA">
                        <a:gamma/>
                        <a:shade val="63529"/>
                        <a:invGamma/>
                        <a:alpha val="78000"/>
                      </a:srgbClr>
                    </a:gs>
                    <a:gs pos="50000">
                      <a:srgbClr val="EAEAEA">
                        <a:alpha val="20000"/>
                      </a:srgbClr>
                    </a:gs>
                    <a:gs pos="100000">
                      <a:srgbClr val="EAEAEA">
                        <a:gamma/>
                        <a:shade val="63529"/>
                        <a:invGamma/>
                        <a:alpha val="60000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72" name="Group 13"/>
                <p:cNvGrpSpPr>
                  <a:grpSpLocks/>
                </p:cNvGrpSpPr>
                <p:nvPr/>
              </p:nvGrpSpPr>
              <p:grpSpPr bwMode="auto">
                <a:xfrm>
                  <a:off x="784052" y="5080483"/>
                  <a:ext cx="1687512" cy="520700"/>
                  <a:chOff x="1003" y="2400"/>
                  <a:chExt cx="1089" cy="336"/>
                </a:xfrm>
              </p:grpSpPr>
              <p:sp>
                <p:nvSpPr>
                  <p:cNvPr id="105" name="Oval 14"/>
                  <p:cNvSpPr>
                    <a:spLocks noChangeArrowheads="1"/>
                  </p:cNvSpPr>
                  <p:nvPr/>
                </p:nvSpPr>
                <p:spPr bwMode="gray">
                  <a:xfrm>
                    <a:off x="1006" y="2427"/>
                    <a:ext cx="1086" cy="3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5725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5725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6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1003" y="2400"/>
                    <a:ext cx="1086" cy="3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tint val="3176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pic>
            <p:nvPicPr>
              <p:cNvPr id="88" name="Picture 42" descr="shadow_1_m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004714" y="5201133"/>
                <a:ext cx="1189038" cy="223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8377462" y="1707534"/>
            <a:ext cx="1258887" cy="1300162"/>
            <a:chOff x="6768927" y="2057883"/>
            <a:chExt cx="1258887" cy="1300162"/>
          </a:xfrm>
        </p:grpSpPr>
        <p:pic>
          <p:nvPicPr>
            <p:cNvPr id="79" name="Picture 24" descr="shadow_1_m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789564" y="3134208"/>
              <a:ext cx="1190625" cy="22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0" name="Group 25"/>
            <p:cNvGrpSpPr>
              <a:grpSpLocks/>
            </p:cNvGrpSpPr>
            <p:nvPr/>
          </p:nvGrpSpPr>
          <p:grpSpPr bwMode="auto">
            <a:xfrm>
              <a:off x="6768927" y="2057883"/>
              <a:ext cx="1258887" cy="1217612"/>
              <a:chOff x="887" y="2040"/>
              <a:chExt cx="433" cy="422"/>
            </a:xfrm>
          </p:grpSpPr>
          <p:pic>
            <p:nvPicPr>
              <p:cNvPr id="100" name="Picture 26" descr="circuler_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Oval 27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alpha val="55000"/>
                    </a:srgbClr>
                  </a:gs>
                  <a:gs pos="50000">
                    <a:srgbClr val="99CC00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99CC00">
                      <a:alpha val="55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02" name="Picture 28" descr="Picture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1" name="Rectangle 29"/>
            <p:cNvSpPr>
              <a:spLocks noChangeArrowheads="1"/>
            </p:cNvSpPr>
            <p:nvPr/>
          </p:nvSpPr>
          <p:spPr bwMode="gray">
            <a:xfrm>
              <a:off x="6876256" y="2345915"/>
              <a:ext cx="108715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66"/>
                </a:buClr>
                <a:buSzPct val="75000"/>
              </a:pPr>
              <a:r>
                <a:rPr lang="en-US" sz="2800" b="1" dirty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10,1</a:t>
              </a:r>
              <a:r>
                <a:rPr lang="en-US" sz="2800" b="1" dirty="0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%</a:t>
              </a:r>
            </a:p>
            <a:p>
              <a:pPr>
                <a:buClr>
                  <a:srgbClr val="FF0066"/>
                </a:buClr>
                <a:buSzPct val="75000"/>
              </a:pPr>
              <a:r>
                <a:rPr lang="en-US" b="1" dirty="0" err="1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Projeté</a:t>
              </a:r>
              <a:endParaRPr lang="en-US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9965" y="3501009"/>
            <a:ext cx="1687513" cy="2962275"/>
            <a:chOff x="4655964" y="3742220"/>
            <a:chExt cx="1687513" cy="2962275"/>
          </a:xfrm>
        </p:grpSpPr>
        <p:sp>
          <p:nvSpPr>
            <p:cNvPr id="39" name="Rectangle 64"/>
            <p:cNvSpPr>
              <a:spLocks noChangeArrowheads="1"/>
            </p:cNvSpPr>
            <p:nvPr/>
          </p:nvSpPr>
          <p:spPr bwMode="auto">
            <a:xfrm>
              <a:off x="5120740" y="5953505"/>
              <a:ext cx="870751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2014</a:t>
              </a:r>
            </a:p>
          </p:txBody>
        </p:sp>
        <p:sp>
          <p:nvSpPr>
            <p:cNvPr id="61" name="AutoShape 5"/>
            <p:cNvSpPr>
              <a:spLocks noChangeArrowheads="1"/>
            </p:cNvSpPr>
            <p:nvPr/>
          </p:nvSpPr>
          <p:spPr bwMode="gray">
            <a:xfrm flipV="1">
              <a:off x="4655964" y="3766033"/>
              <a:ext cx="1687513" cy="2938462"/>
            </a:xfrm>
            <a:prstGeom prst="can">
              <a:avLst>
                <a:gd name="adj" fmla="val 23314"/>
              </a:avLst>
            </a:prstGeom>
            <a:gradFill rotWithShape="1">
              <a:gsLst>
                <a:gs pos="0">
                  <a:srgbClr val="EAEAEA">
                    <a:gamma/>
                    <a:shade val="63529"/>
                    <a:invGamma/>
                    <a:alpha val="78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EAEAEA">
                    <a:gamma/>
                    <a:shade val="63529"/>
                    <a:invGamma/>
                    <a:alpha val="60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3" name="Group 7"/>
            <p:cNvGrpSpPr>
              <a:grpSpLocks/>
            </p:cNvGrpSpPr>
            <p:nvPr/>
          </p:nvGrpSpPr>
          <p:grpSpPr bwMode="auto">
            <a:xfrm>
              <a:off x="4655964" y="3742220"/>
              <a:ext cx="1687513" cy="520700"/>
              <a:chOff x="1003" y="2400"/>
              <a:chExt cx="1089" cy="336"/>
            </a:xfrm>
          </p:grpSpPr>
          <p:sp>
            <p:nvSpPr>
              <p:cNvPr id="109" name="Oval 8"/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gamma/>
                      <a:shade val="5725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5725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Oval 9"/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gamma/>
                      <a:tint val="28627"/>
                      <a:invGamma/>
                    </a:srgbClr>
                  </a:gs>
                  <a:gs pos="100000">
                    <a:srgbClr val="FF990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386339" y="2492896"/>
            <a:ext cx="1271306" cy="1300162"/>
            <a:chOff x="4862339" y="2772258"/>
            <a:chExt cx="1271306" cy="1300162"/>
          </a:xfrm>
        </p:grpSpPr>
        <p:pic>
          <p:nvPicPr>
            <p:cNvPr id="82" name="Picture 30" descr="shadow_1_m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82977" y="3848583"/>
              <a:ext cx="1189037" cy="22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3" name="Group 31"/>
            <p:cNvGrpSpPr>
              <a:grpSpLocks/>
            </p:cNvGrpSpPr>
            <p:nvPr/>
          </p:nvGrpSpPr>
          <p:grpSpPr bwMode="auto">
            <a:xfrm>
              <a:off x="4862339" y="2772258"/>
              <a:ext cx="1257300" cy="1217612"/>
              <a:chOff x="887" y="2040"/>
              <a:chExt cx="433" cy="422"/>
            </a:xfrm>
          </p:grpSpPr>
          <p:pic>
            <p:nvPicPr>
              <p:cNvPr id="97" name="Picture 32" descr="circuler_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Oval 33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55000"/>
                    </a:srgbClr>
                  </a:gs>
                  <a:gs pos="50000">
                    <a:srgbClr val="FF9900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FF9900">
                      <a:alpha val="55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9" name="Picture 34" descr="Picture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4" name="Rectangle 35"/>
            <p:cNvSpPr>
              <a:spLocks noChangeArrowheads="1"/>
            </p:cNvSpPr>
            <p:nvPr/>
          </p:nvSpPr>
          <p:spPr bwMode="gray">
            <a:xfrm>
              <a:off x="5046488" y="3060290"/>
              <a:ext cx="108715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66"/>
                </a:buClr>
                <a:buSzPct val="75000"/>
              </a:pPr>
              <a:r>
                <a:rPr lang="en-US" sz="2800" b="1" dirty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10,0</a:t>
              </a:r>
              <a:r>
                <a:rPr lang="en-US" sz="2800" b="1" dirty="0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%</a:t>
              </a:r>
            </a:p>
            <a:p>
              <a:pPr>
                <a:buClr>
                  <a:srgbClr val="FF0066"/>
                </a:buClr>
                <a:buSzPct val="75000"/>
              </a:pPr>
              <a:r>
                <a:rPr lang="en-US" b="1" dirty="0" err="1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Projeté</a:t>
              </a:r>
              <a:endParaRPr lang="en-US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36127" y="4077072"/>
            <a:ext cx="1692000" cy="2319026"/>
            <a:chOff x="2712127" y="4485170"/>
            <a:chExt cx="1698625" cy="2319026"/>
          </a:xfrm>
        </p:grpSpPr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3114094" y="6039729"/>
              <a:ext cx="870751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2013</a:t>
              </a:r>
            </a:p>
          </p:txBody>
        </p:sp>
        <p:sp>
          <p:nvSpPr>
            <p:cNvPr id="60" name="AutoShape 4"/>
            <p:cNvSpPr>
              <a:spLocks noChangeArrowheads="1"/>
            </p:cNvSpPr>
            <p:nvPr/>
          </p:nvSpPr>
          <p:spPr bwMode="gray">
            <a:xfrm flipV="1">
              <a:off x="2712127" y="4635671"/>
              <a:ext cx="1698625" cy="2168525"/>
            </a:xfrm>
            <a:prstGeom prst="can">
              <a:avLst>
                <a:gd name="adj" fmla="val 23795"/>
              </a:avLst>
            </a:prstGeom>
            <a:gradFill rotWithShape="1">
              <a:gsLst>
                <a:gs pos="0">
                  <a:srgbClr val="EAEAEA">
                    <a:gamma/>
                    <a:shade val="63529"/>
                    <a:invGamma/>
                    <a:alpha val="78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EAEAEA">
                    <a:gamma/>
                    <a:shade val="63529"/>
                    <a:invGamma/>
                    <a:alpha val="60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3" name="Group 16"/>
            <p:cNvGrpSpPr>
              <a:grpSpLocks/>
            </p:cNvGrpSpPr>
            <p:nvPr/>
          </p:nvGrpSpPr>
          <p:grpSpPr bwMode="auto">
            <a:xfrm>
              <a:off x="2722389" y="4485170"/>
              <a:ext cx="1687513" cy="520700"/>
              <a:chOff x="1003" y="2400"/>
              <a:chExt cx="1089" cy="336"/>
            </a:xfrm>
          </p:grpSpPr>
          <p:sp>
            <p:nvSpPr>
              <p:cNvPr id="103" name="Oval 17"/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725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Oval 18"/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1765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85" name="Picture 36" descr="shadow_1_m"/>
            <p:cNvPicPr>
              <a:picLocks noChangeAspect="1" noChangeArrowheads="1"/>
            </p:cNvPicPr>
            <p:nvPr/>
          </p:nvPicPr>
          <p:blipFill>
            <a:blip r:embed="rId9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3689" y="4616933"/>
              <a:ext cx="1190625" cy="22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467979" y="3140968"/>
            <a:ext cx="1257300" cy="1857692"/>
            <a:chOff x="2944639" y="3540608"/>
            <a:chExt cx="1257300" cy="1857692"/>
          </a:xfrm>
        </p:grpSpPr>
        <p:grpSp>
          <p:nvGrpSpPr>
            <p:cNvPr id="86" name="Group 37"/>
            <p:cNvGrpSpPr>
              <a:grpSpLocks/>
            </p:cNvGrpSpPr>
            <p:nvPr/>
          </p:nvGrpSpPr>
          <p:grpSpPr bwMode="auto">
            <a:xfrm>
              <a:off x="2944639" y="3540608"/>
              <a:ext cx="1257300" cy="1217612"/>
              <a:chOff x="887" y="2040"/>
              <a:chExt cx="433" cy="422"/>
            </a:xfrm>
          </p:grpSpPr>
          <p:pic>
            <p:nvPicPr>
              <p:cNvPr id="94" name="Picture 38" descr="circuler_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Oval 39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6" name="Picture 40" descr="Picture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7" name="Rectangle 41"/>
            <p:cNvSpPr>
              <a:spLocks noChangeArrowheads="1"/>
            </p:cNvSpPr>
            <p:nvPr/>
          </p:nvSpPr>
          <p:spPr bwMode="gray">
            <a:xfrm>
              <a:off x="3172917" y="3828640"/>
              <a:ext cx="95571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66"/>
                </a:buClr>
                <a:buSzPct val="75000"/>
              </a:pPr>
              <a:r>
                <a:rPr lang="en-US" sz="2800" b="1" dirty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9,0</a:t>
              </a:r>
              <a:r>
                <a:rPr lang="en-US" sz="2800" b="1" dirty="0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%</a:t>
              </a:r>
            </a:p>
            <a:p>
              <a:pPr>
                <a:buClr>
                  <a:srgbClr val="FF0066"/>
                </a:buClr>
                <a:buSzPct val="75000"/>
              </a:pPr>
              <a:r>
                <a:rPr lang="en-US" sz="2000" b="1" dirty="0" err="1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Projeté</a:t>
              </a:r>
              <a:endParaRPr lang="en-US" sz="2000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  <a:p>
              <a:pPr>
                <a:buClr>
                  <a:srgbClr val="FF0066"/>
                </a:buClr>
                <a:buSzPct val="75000"/>
              </a:pPr>
              <a:endParaRPr lang="en-US" sz="2000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  <a:p>
              <a:pPr>
                <a:buClr>
                  <a:srgbClr val="FF0066"/>
                </a:buClr>
                <a:buSzPct val="75000"/>
              </a:pPr>
              <a:endParaRPr lang="en-US" sz="2800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495600" y="3789041"/>
            <a:ext cx="1222152" cy="1242647"/>
            <a:chOff x="971600" y="4072420"/>
            <a:chExt cx="1222152" cy="1242647"/>
          </a:xfrm>
        </p:grpSpPr>
        <p:pic>
          <p:nvPicPr>
            <p:cNvPr id="91" name="Picture 44" descr="circuler_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71600" y="4072420"/>
              <a:ext cx="1213684" cy="123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Oval 45"/>
            <p:cNvSpPr>
              <a:spLocks noChangeArrowheads="1"/>
            </p:cNvSpPr>
            <p:nvPr/>
          </p:nvSpPr>
          <p:spPr bwMode="gray">
            <a:xfrm>
              <a:off x="971600" y="4072420"/>
              <a:ext cx="1222152" cy="124264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3" name="Picture 46" descr="Picture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92968" y="4084199"/>
              <a:ext cx="973770" cy="438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Rectangle 47"/>
            <p:cNvSpPr>
              <a:spLocks noChangeArrowheads="1"/>
            </p:cNvSpPr>
            <p:nvPr/>
          </p:nvSpPr>
          <p:spPr bwMode="gray">
            <a:xfrm>
              <a:off x="1187624" y="4360452"/>
              <a:ext cx="98420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Clr>
                  <a:srgbClr val="FF0066"/>
                </a:buClr>
                <a:buSzPct val="75000"/>
              </a:pPr>
              <a:r>
                <a:rPr lang="en-US" sz="2800" b="1" dirty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8,1</a:t>
              </a:r>
              <a:r>
                <a:rPr lang="en-US" sz="2000" b="1" dirty="0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%</a:t>
              </a:r>
            </a:p>
            <a:p>
              <a:pPr>
                <a:buClr>
                  <a:srgbClr val="FF0066"/>
                </a:buClr>
                <a:buSzPct val="75000"/>
              </a:pPr>
              <a:r>
                <a:rPr lang="en-US" sz="2000" b="1" dirty="0" err="1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Projeté</a:t>
              </a:r>
              <a:endParaRPr lang="en-US" sz="2000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3290472" y="44624"/>
            <a:ext cx="669396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RAPPELS SUR LE PND 2012-2015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07555" y="6453337"/>
            <a:ext cx="799508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300" b="1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Scenario du Triomphe de l’Eléphant</a:t>
            </a:r>
          </a:p>
        </p:txBody>
      </p:sp>
      <p:sp>
        <p:nvSpPr>
          <p:cNvPr id="68" name="Espace réservé du contenu 5"/>
          <p:cNvSpPr txBox="1">
            <a:spLocks/>
          </p:cNvSpPr>
          <p:nvPr/>
        </p:nvSpPr>
        <p:spPr>
          <a:xfrm>
            <a:off x="2837954" y="692696"/>
            <a:ext cx="6066359" cy="1337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600" u="sng" dirty="0">
                <a:ln w="0"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50800" dir="5400000" sx="102000" sy="102000" algn="ctr" rotWithShape="0">
                    <a:srgbClr val="FF9933">
                      <a:alpha val="73000"/>
                    </a:srgbClr>
                  </a:outerShdw>
                  <a:reflection blurRad="12700" stA="50000" endPos="50000" dist="5000" dir="5400000" sy="-100000" rotWithShape="0"/>
                </a:effectLst>
                <a:latin typeface="Britannic Bold" pitchFamily="34" charset="0"/>
              </a:rPr>
              <a:t>Vision du Président de la République: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« Transformer la Côte d’Ivoire en un pays émergent à l’horizon 2020 »</a:t>
            </a:r>
            <a:endParaRPr lang="fr-F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Espace réservé du contenu 2"/>
          <p:cNvSpPr txBox="1">
            <a:spLocks/>
          </p:cNvSpPr>
          <p:nvPr/>
        </p:nvSpPr>
        <p:spPr>
          <a:xfrm>
            <a:off x="73128" y="1398062"/>
            <a:ext cx="3672408" cy="140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853272">
              <a:spcBef>
                <a:spcPts val="542"/>
              </a:spcBef>
              <a:spcAft>
                <a:spcPts val="542"/>
              </a:spcAft>
              <a:buNone/>
            </a:pPr>
            <a:r>
              <a:rPr lang="fr-FR" sz="1600" b="1" i="1" u="sng" dirty="0">
                <a:solidFill>
                  <a:schemeClr val="tx1"/>
                </a:solidFill>
                <a:latin typeface="Arial Black" pitchFamily="34" charset="0"/>
              </a:rPr>
              <a:t>Objectif  du  PND  2012-2015 </a:t>
            </a:r>
            <a:r>
              <a:rPr lang="fr-FR" sz="1600" b="1" i="1" dirty="0">
                <a:solidFill>
                  <a:schemeClr val="tx1"/>
                </a:solidFill>
                <a:latin typeface="Arial Black" pitchFamily="34" charset="0"/>
              </a:rPr>
              <a:t>:  </a:t>
            </a:r>
          </a:p>
          <a:p>
            <a:pPr marL="0" indent="0" algn="just" defTabSz="853272">
              <a:spcBef>
                <a:spcPts val="542"/>
              </a:spcBef>
              <a:spcAft>
                <a:spcPts val="542"/>
              </a:spcAft>
              <a:buNone/>
            </a:pPr>
            <a:r>
              <a:rPr lang="fr-FR" sz="1600" b="1" i="1" dirty="0">
                <a:solidFill>
                  <a:schemeClr val="tx1"/>
                </a:solidFill>
                <a:latin typeface="Arial Black" pitchFamily="34" charset="0"/>
              </a:rPr>
              <a:t>Les fondements faisant de la Côte d’Ivoire un pays émergent à l’horizon 2020 sont réalisés en 2015</a:t>
            </a:r>
          </a:p>
        </p:txBody>
      </p:sp>
      <p:grpSp>
        <p:nvGrpSpPr>
          <p:cNvPr id="74" name="Groupe 73"/>
          <p:cNvGrpSpPr/>
          <p:nvPr/>
        </p:nvGrpSpPr>
        <p:grpSpPr>
          <a:xfrm>
            <a:off x="2511981" y="2511245"/>
            <a:ext cx="1222152" cy="1242647"/>
            <a:chOff x="971600" y="4072420"/>
            <a:chExt cx="1222152" cy="1242647"/>
          </a:xfrm>
        </p:grpSpPr>
        <p:pic>
          <p:nvPicPr>
            <p:cNvPr id="75" name="Picture 44" descr="circuler_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71600" y="4072420"/>
              <a:ext cx="1213684" cy="123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Oval 45"/>
            <p:cNvSpPr>
              <a:spLocks noChangeArrowheads="1"/>
            </p:cNvSpPr>
            <p:nvPr/>
          </p:nvSpPr>
          <p:spPr bwMode="gray">
            <a:xfrm>
              <a:off x="971600" y="4072420"/>
              <a:ext cx="1222152" cy="124264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7" name="Picture 46" descr="Picture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92968" y="4084199"/>
              <a:ext cx="973770" cy="438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Rectangle 47"/>
            <p:cNvSpPr>
              <a:spLocks noChangeArrowheads="1"/>
            </p:cNvSpPr>
            <p:nvPr/>
          </p:nvSpPr>
          <p:spPr bwMode="gray">
            <a:xfrm>
              <a:off x="1049090" y="4360452"/>
              <a:ext cx="979716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Clr>
                  <a:srgbClr val="FF0066"/>
                </a:buClr>
                <a:buSzPct val="75000"/>
              </a:pPr>
              <a:r>
                <a:rPr lang="en-US" sz="2400" b="1" dirty="0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10,7</a:t>
              </a:r>
              <a:r>
                <a:rPr lang="en-US" b="1" dirty="0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%</a:t>
              </a:r>
            </a:p>
            <a:p>
              <a:pPr>
                <a:buClr>
                  <a:srgbClr val="FF0066"/>
                </a:buClr>
                <a:buSzPct val="75000"/>
              </a:pPr>
              <a:r>
                <a:rPr lang="en-US" b="1" dirty="0" err="1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Réalisé</a:t>
              </a:r>
              <a:endParaRPr lang="en-US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9"/>
          <p:cNvGrpSpPr/>
          <p:nvPr/>
        </p:nvGrpSpPr>
        <p:grpSpPr>
          <a:xfrm>
            <a:off x="4432930" y="1883159"/>
            <a:ext cx="1257300" cy="1217612"/>
            <a:chOff x="2944639" y="3540608"/>
            <a:chExt cx="1257300" cy="1217612"/>
          </a:xfrm>
        </p:grpSpPr>
        <p:grpSp>
          <p:nvGrpSpPr>
            <p:cNvPr id="112" name="Group 37"/>
            <p:cNvGrpSpPr>
              <a:grpSpLocks/>
            </p:cNvGrpSpPr>
            <p:nvPr/>
          </p:nvGrpSpPr>
          <p:grpSpPr bwMode="auto">
            <a:xfrm>
              <a:off x="2944639" y="3540608"/>
              <a:ext cx="1257300" cy="1217612"/>
              <a:chOff x="887" y="2040"/>
              <a:chExt cx="433" cy="422"/>
            </a:xfrm>
          </p:grpSpPr>
          <p:pic>
            <p:nvPicPr>
              <p:cNvPr id="114" name="Picture 38" descr="circuler_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" name="Oval 39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16" name="Picture 40" descr="Picture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3" name="Rectangle 41"/>
            <p:cNvSpPr>
              <a:spLocks noChangeArrowheads="1"/>
            </p:cNvSpPr>
            <p:nvPr/>
          </p:nvSpPr>
          <p:spPr bwMode="gray">
            <a:xfrm>
              <a:off x="3172917" y="3828640"/>
              <a:ext cx="90441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66"/>
                </a:buClr>
                <a:buSzPct val="75000"/>
              </a:pPr>
              <a:r>
                <a:rPr lang="en-US" sz="2800" b="1" dirty="0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9,2%</a:t>
              </a:r>
            </a:p>
            <a:p>
              <a:pPr>
                <a:buClr>
                  <a:srgbClr val="FF0066"/>
                </a:buClr>
                <a:buSzPct val="75000"/>
              </a:pPr>
              <a:r>
                <a:rPr lang="en-US" b="1" dirty="0" err="1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Estimé</a:t>
              </a:r>
              <a:endParaRPr lang="en-US" sz="2800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"/>
          <p:cNvGrpSpPr/>
          <p:nvPr/>
        </p:nvGrpSpPr>
        <p:grpSpPr>
          <a:xfrm>
            <a:off x="6264384" y="1247066"/>
            <a:ext cx="1257300" cy="1549916"/>
            <a:chOff x="4862339" y="2772258"/>
            <a:chExt cx="1257300" cy="1549916"/>
          </a:xfrm>
        </p:grpSpPr>
        <p:pic>
          <p:nvPicPr>
            <p:cNvPr id="118" name="Picture 30" descr="shadow_1_m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82977" y="3848583"/>
              <a:ext cx="1189037" cy="22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9" name="Group 31"/>
            <p:cNvGrpSpPr>
              <a:grpSpLocks/>
            </p:cNvGrpSpPr>
            <p:nvPr/>
          </p:nvGrpSpPr>
          <p:grpSpPr bwMode="auto">
            <a:xfrm>
              <a:off x="4862339" y="2772258"/>
              <a:ext cx="1257300" cy="1217612"/>
              <a:chOff x="887" y="2040"/>
              <a:chExt cx="433" cy="422"/>
            </a:xfrm>
          </p:grpSpPr>
          <p:pic>
            <p:nvPicPr>
              <p:cNvPr id="121" name="Picture 32" descr="circuler_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2" name="Oval 33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55000"/>
                    </a:srgbClr>
                  </a:gs>
                  <a:gs pos="50000">
                    <a:srgbClr val="FF9900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FF9900">
                      <a:alpha val="55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23" name="Picture 34" descr="Picture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0" name="Rectangle 35"/>
            <p:cNvSpPr>
              <a:spLocks noChangeArrowheads="1"/>
            </p:cNvSpPr>
            <p:nvPr/>
          </p:nvSpPr>
          <p:spPr bwMode="gray">
            <a:xfrm>
              <a:off x="5046488" y="3060290"/>
              <a:ext cx="904415" cy="12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66"/>
                </a:buClr>
                <a:buSzPct val="75000"/>
              </a:pPr>
              <a:r>
                <a:rPr lang="en-US" sz="2800" b="1" dirty="0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8,5%</a:t>
              </a:r>
            </a:p>
            <a:p>
              <a:pPr>
                <a:buClr>
                  <a:srgbClr val="FF0066"/>
                </a:buClr>
                <a:buSzPct val="75000"/>
              </a:pPr>
              <a:r>
                <a:rPr lang="en-US" b="1" dirty="0" err="1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Estimé</a:t>
              </a:r>
              <a:endParaRPr lang="en-US" sz="2800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  <a:p>
              <a:pPr>
                <a:buClr>
                  <a:srgbClr val="FF0066"/>
                </a:buClr>
                <a:buSzPct val="75000"/>
              </a:pPr>
              <a:endParaRPr lang="en-US" sz="2800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Group 15"/>
          <p:cNvGrpSpPr/>
          <p:nvPr/>
        </p:nvGrpSpPr>
        <p:grpSpPr>
          <a:xfrm>
            <a:off x="8448767" y="473887"/>
            <a:ext cx="1258887" cy="1300162"/>
            <a:chOff x="6768927" y="2057883"/>
            <a:chExt cx="1258887" cy="1300162"/>
          </a:xfrm>
        </p:grpSpPr>
        <p:pic>
          <p:nvPicPr>
            <p:cNvPr id="125" name="Picture 24" descr="shadow_1_m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789564" y="3134208"/>
              <a:ext cx="1190625" cy="22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6" name="Group 25"/>
            <p:cNvGrpSpPr>
              <a:grpSpLocks/>
            </p:cNvGrpSpPr>
            <p:nvPr/>
          </p:nvGrpSpPr>
          <p:grpSpPr bwMode="auto">
            <a:xfrm>
              <a:off x="6768927" y="2057883"/>
              <a:ext cx="1258887" cy="1217612"/>
              <a:chOff x="887" y="2040"/>
              <a:chExt cx="433" cy="422"/>
            </a:xfrm>
          </p:grpSpPr>
          <p:pic>
            <p:nvPicPr>
              <p:cNvPr id="128" name="Picture 26" descr="circuler_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9" name="Oval 27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alpha val="55000"/>
                    </a:srgbClr>
                  </a:gs>
                  <a:gs pos="50000">
                    <a:srgbClr val="99CC00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99CC00">
                      <a:alpha val="55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30" name="Picture 28" descr="Picture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7" name="Rectangle 29"/>
            <p:cNvSpPr>
              <a:spLocks noChangeArrowheads="1"/>
            </p:cNvSpPr>
            <p:nvPr/>
          </p:nvSpPr>
          <p:spPr bwMode="gray">
            <a:xfrm>
              <a:off x="6876256" y="2345915"/>
              <a:ext cx="93910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66"/>
                </a:buClr>
                <a:buSzPct val="75000"/>
              </a:pPr>
              <a:r>
                <a:rPr lang="en-US" sz="2800" b="1" dirty="0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9,5%</a:t>
              </a:r>
            </a:p>
            <a:p>
              <a:pPr>
                <a:buClr>
                  <a:srgbClr val="FF0066"/>
                </a:buClr>
                <a:buSzPct val="75000"/>
              </a:pPr>
              <a:r>
                <a:rPr lang="en-US" sz="2000" b="1" dirty="0" err="1" smtClean="0">
                  <a:solidFill>
                    <a:schemeClr val="bg1"/>
                  </a:solidFill>
                  <a:latin typeface="Calibri"/>
                  <a:cs typeface="Arial" panose="020B0604020202020204" pitchFamily="34" charset="0"/>
                </a:rPr>
                <a:t>Estimé</a:t>
              </a:r>
              <a:endParaRPr lang="en-US" sz="2400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5" grpId="0" animBg="1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5723"/>
            <a:ext cx="10515600" cy="743918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3200" b="1" dirty="0" smtClean="0"/>
              <a:t>BILAN </a:t>
            </a:r>
            <a:r>
              <a:rPr lang="fr-FR" sz="3200" b="1" dirty="0"/>
              <a:t>DU </a:t>
            </a:r>
            <a:r>
              <a:rPr lang="fr-FR" sz="3200" b="1" dirty="0" smtClean="0"/>
              <a:t>GROUPE CONSULTATIF 2012-2015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1400" i="1" dirty="0" smtClean="0"/>
              <a:t>(</a:t>
            </a:r>
            <a:r>
              <a:rPr lang="fr-FR" sz="1400" b="1" i="1" dirty="0"/>
              <a:t>en millions de FCFA, 1$ = 500 FCFA de 2009 à 2014 et 1$ = 550 FCFA en 2015)</a:t>
            </a:r>
            <a:r>
              <a:rPr lang="fr-FR" sz="1400" b="1" dirty="0"/>
              <a:t/>
            </a:r>
            <a:br>
              <a:rPr lang="fr-FR" sz="1400" b="1" dirty="0"/>
            </a:br>
            <a:endParaRPr lang="fr-FR" sz="14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942959"/>
              </p:ext>
            </p:extLst>
          </p:nvPr>
        </p:nvGraphicFramePr>
        <p:xfrm>
          <a:off x="836911" y="1007387"/>
          <a:ext cx="10545936" cy="5249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765"/>
                <a:gridCol w="736850"/>
                <a:gridCol w="736108"/>
                <a:gridCol w="845931"/>
                <a:gridCol w="845931"/>
                <a:gridCol w="845931"/>
                <a:gridCol w="845931"/>
                <a:gridCol w="845931"/>
                <a:gridCol w="845931"/>
                <a:gridCol w="946848"/>
                <a:gridCol w="946848"/>
                <a:gridCol w="845931"/>
              </a:tblGrid>
              <a:tr h="360281"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Calibri"/>
                      </a:endParaRPr>
                    </a:p>
                  </a:txBody>
                  <a:tcPr marL="42462" marR="42462" marT="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2009-2011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fr-FR" sz="900">
                          <a:effectLst/>
                        </a:rPr>
                        <a:t>2012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2013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2014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2015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    2012-2015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   2013-2015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Annonce GC ($ US)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Annonce GC (FCFA)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Taux d'exécution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7729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Banque Mondiale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IDA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279 500,0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70 700,0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95 000,0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72 500,0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113 850,0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631 550,0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281 350,0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300 000,0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93,78%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772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MIGA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72 500,0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312 800,0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47 500,0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7 315,0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440 115,0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367 615,0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750,0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375 000,0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98,03%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777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SFI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92 800,0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92 800,0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92 800,0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102 080,0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380 480,0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287 680,0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350 000,0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82,19%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2012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 BM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279 500,0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236 000,0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500 600,0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212 800,0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223 245,0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1 452 145,0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936 645,0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2 050,0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1 025 000,0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91,38%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9270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Banque Africaine de Développement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6 280,3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21 873,8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87 529,6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171 903,5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287 587,2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281 306,9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500 000,0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74,93%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855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Privé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21 330,1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72 018,1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93 348,2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93 348,2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72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 BAD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6 280,3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43 203,9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159 547,7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171 903,5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380 935,4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374 655,1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500 000,0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128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Banque Islamique de Développement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25 007,1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34 844,8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59 281,3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37 703,2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156 836,4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131 829,3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250 000,0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52,73%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793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Privé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250 000,0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0,00%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772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 BID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25 007,1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34 844,8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59 281,3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37 703,2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156 836,4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131 829,3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500 000,0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26,37%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7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SNU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61 972,5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47 915,2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49 028,6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48 916,3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207 832,7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145 860,1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360,9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180 443,5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80,83%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7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JAPON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3 348,0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7 537,2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5 334,4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16 219,6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16 219,6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</a:tr>
              <a:tr h="17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UEMOA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1 060,5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2 759,5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5 820,0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4 759,5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45,0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22 500,0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21,15%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7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USA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952,8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698,6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599,7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2 251,1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2 251,1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</a:tr>
              <a:tr h="177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UE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140 958,7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116 620,8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64 381,4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58 520,7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38 108,5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277 631,3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161 010,5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314,9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157 440,0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102,27%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8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France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4 140,0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93 200,0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97 000,0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126 600,0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320 940,0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316 800,0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721,6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360 800,0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87,80%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9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FMI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101 500,0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72 400,0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86 600,0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105 100,0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365 600,0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264 100,0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274,4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137 200,0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192,49%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7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BOAD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34 143,9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47 289,4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55 770,1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39 794,0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176 997,4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142 853,5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620,0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310 000,0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46,08%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7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Fonds Saoudien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395,6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22 296,5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3 820,9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2 841,1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29 354,1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28 958,5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193,06%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8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Allemagne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4 558,3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4 780,4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9 773,1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4 681,6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23 793,4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19 235,1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21,0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10 496,0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183,26%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7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BIDC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8 500,0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1 400,9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14 900,9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14 900,9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100 000,0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14,90%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7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Autres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29 989,5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189 244,7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335 083,8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297 111,9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851 429,9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821 440,4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</a:tr>
              <a:tr h="2936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Public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456 368,5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702 527,0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934 403,3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995 945,1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3 368 743,9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2 632 875,4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4 687,8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2 343 879,5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112,33%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969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Privé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165 300,0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426 930,1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212 318,1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109 395,0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913 943,2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748 643,2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1 950,0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975 000,0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76,78%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2059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621 668,5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1 129 457,1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1 146 721,5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1 105 340,1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4 282 687,1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3 381 518,6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6 637,8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3 318 879,5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101,89%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  <a:tr h="19699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TOTAL GROUPE CONSULTATUIF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2 541 607,56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3 318 879,50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76,58%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2" marR="424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2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6000">
              <a:schemeClr val="bg1"/>
            </a:gs>
            <a:gs pos="100000">
              <a:srgbClr val="FFC000">
                <a:alpha val="50000"/>
              </a:srgbClr>
            </a:gs>
            <a:gs pos="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3"/>
          <p:cNvSpPr txBox="1"/>
          <p:nvPr/>
        </p:nvSpPr>
        <p:spPr>
          <a:xfrm>
            <a:off x="380057" y="194612"/>
            <a:ext cx="101563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3200" dirty="0" smtClean="0">
                <a:solidFill>
                  <a:schemeClr val="tx1"/>
                </a:solidFill>
              </a:rPr>
              <a:t>	     RESULTAT GLOBAL DU PND 2016-2020</a:t>
            </a:r>
            <a:endParaRPr lang="fr-FR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2768679"/>
              </p:ext>
            </p:extLst>
          </p:nvPr>
        </p:nvGraphicFramePr>
        <p:xfrm>
          <a:off x="1125071" y="1506069"/>
          <a:ext cx="10352677" cy="347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61616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6000">
              <a:schemeClr val="bg1"/>
            </a:gs>
            <a:gs pos="100000">
              <a:srgbClr val="FFC000">
                <a:alpha val="50000"/>
              </a:srgbClr>
            </a:gs>
            <a:gs pos="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3"/>
          <p:cNvSpPr txBox="1"/>
          <p:nvPr/>
        </p:nvSpPr>
        <p:spPr>
          <a:xfrm>
            <a:off x="551330" y="127376"/>
            <a:ext cx="101563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	     AXES STRATEGIQUES DU PND 2016-2020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1589541"/>
              </p:ext>
            </p:extLst>
          </p:nvPr>
        </p:nvGraphicFramePr>
        <p:xfrm>
          <a:off x="415362" y="1019638"/>
          <a:ext cx="10998880" cy="592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95044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6000">
              <a:schemeClr val="bg1"/>
            </a:gs>
            <a:gs pos="100000">
              <a:srgbClr val="FFC000">
                <a:alpha val="50000"/>
              </a:srgbClr>
            </a:gs>
            <a:gs pos="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6847" y="1088777"/>
            <a:ext cx="10244495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7528362" y="1947266"/>
            <a:ext cx="587072" cy="324594"/>
          </a:xfrm>
          <a:prstGeom prst="ellips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9,8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15001" y="2175181"/>
            <a:ext cx="554731" cy="302955"/>
          </a:xfrm>
          <a:prstGeom prst="ellips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</a:rPr>
              <a:t>8,9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894451" y="2194185"/>
            <a:ext cx="509331" cy="324594"/>
          </a:xfrm>
          <a:prstGeom prst="ellips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8,8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548408" y="2195774"/>
            <a:ext cx="587072" cy="324594"/>
          </a:xfrm>
          <a:prstGeom prst="ellips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8,3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221339" y="2271860"/>
            <a:ext cx="587072" cy="324594"/>
          </a:xfrm>
          <a:prstGeom prst="ellips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8,0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52799" y="2091013"/>
            <a:ext cx="632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9,5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43947" y="116651"/>
            <a:ext cx="88302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latin typeface="+mj-lt"/>
                <a:ea typeface="+mj-ea"/>
                <a:cs typeface="+mj-cs"/>
              </a:rPr>
              <a:t>CADRAGE MACROECONOMIQUE</a:t>
            </a:r>
            <a:endParaRPr lang="fr-FR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48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1106</Words>
  <Application>Microsoft Office PowerPoint</Application>
  <PresentationFormat>Personnalisé</PresentationFormat>
  <Paragraphs>456</Paragraphs>
  <Slides>13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« GROUPE CONSULTATIF PND 2016-2020 : CAP SUR L’EMERGENCE;  ENJEUX ET OPPORTUNITES POUR LA COTE D’IVOIRE »</vt:lpstr>
      <vt:lpstr>PLAN DE PRESENTATION</vt:lpstr>
      <vt:lpstr>Présentation PowerPoint</vt:lpstr>
      <vt:lpstr>REPONSES AUX PRINCIPAUX DEFIS</vt:lpstr>
      <vt:lpstr>Présentation PowerPoint</vt:lpstr>
      <vt:lpstr> BILAN DU GROUPE CONSULTATIF 2012-2015  (en millions de FCFA, 1$ = 500 FCFA de 2009 à 2014 et 1$ = 550 FCFA en 2015) </vt:lpstr>
      <vt:lpstr>Présentation PowerPoint</vt:lpstr>
      <vt:lpstr>Présentation PowerPoint</vt:lpstr>
      <vt:lpstr>Présentation PowerPoint</vt:lpstr>
      <vt:lpstr>PRINCIPAUX AGREGATS DU CADRAGE</vt:lpstr>
      <vt:lpstr>MECANISME DE SUIVI DE LA MISE EN ŒUVRE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SUR LE GROUPE CONSULTATIF POUR LE FINANCEMENT DU PND 2016-2020</dc:title>
  <dc:creator>Elodie ZALO</dc:creator>
  <cp:lastModifiedBy>Kobenan Ngrouma Joseph Tano</cp:lastModifiedBy>
  <cp:revision>17</cp:revision>
  <cp:lastPrinted>2016-04-27T21:25:52Z</cp:lastPrinted>
  <dcterms:created xsi:type="dcterms:W3CDTF">2016-04-27T15:58:02Z</dcterms:created>
  <dcterms:modified xsi:type="dcterms:W3CDTF">2016-04-28T08:54:39Z</dcterms:modified>
</cp:coreProperties>
</file>